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62" r:id="rId7"/>
    <p:sldMasterId id="2147483988" r:id="rId8"/>
  </p:sldMasterIdLst>
  <p:notesMasterIdLst>
    <p:notesMasterId r:id="rId31"/>
  </p:notesMasterIdLst>
  <p:handoutMasterIdLst>
    <p:handoutMasterId r:id="rId32"/>
  </p:handoutMasterIdLst>
  <p:sldIdLst>
    <p:sldId id="282" r:id="rId9"/>
    <p:sldId id="321" r:id="rId10"/>
    <p:sldId id="323" r:id="rId11"/>
    <p:sldId id="351" r:id="rId12"/>
    <p:sldId id="324" r:id="rId13"/>
    <p:sldId id="344" r:id="rId14"/>
    <p:sldId id="345" r:id="rId15"/>
    <p:sldId id="346" r:id="rId16"/>
    <p:sldId id="348" r:id="rId17"/>
    <p:sldId id="298" r:id="rId18"/>
    <p:sldId id="299" r:id="rId19"/>
    <p:sldId id="300" r:id="rId20"/>
    <p:sldId id="347" r:id="rId21"/>
    <p:sldId id="349" r:id="rId22"/>
    <p:sldId id="302" r:id="rId23"/>
    <p:sldId id="350" r:id="rId24"/>
    <p:sldId id="313" r:id="rId25"/>
    <p:sldId id="342" r:id="rId26"/>
    <p:sldId id="352" r:id="rId27"/>
    <p:sldId id="353" r:id="rId28"/>
    <p:sldId id="354" r:id="rId29"/>
    <p:sldId id="335" r:id="rId30"/>
  </p:sldIdLst>
  <p:sldSz cx="9144000" cy="6858000" type="screen4x3"/>
  <p:notesSz cx="6735763" cy="9866313"/>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4171" autoAdjust="0"/>
  </p:normalViewPr>
  <p:slideViewPr>
    <p:cSldViewPr>
      <p:cViewPr>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tr-TR"/>
              <a:t> </a:t>
            </a:r>
          </a:p>
        </c:rich>
      </c:tx>
      <c:layout>
        <c:manualLayout>
          <c:xMode val="edge"/>
          <c:yMode val="edge"/>
          <c:x val="0.48332633420822396"/>
          <c:y val="4.1666666666666664E-2"/>
        </c:manualLayout>
      </c:layout>
      <c:overlay val="0"/>
      <c:spPr>
        <a:noFill/>
        <a:ln>
          <a:noFill/>
        </a:ln>
        <a:effectLst/>
      </c:spPr>
    </c:title>
    <c:autoTitleDeleted val="0"/>
    <c:plotArea>
      <c:layout/>
      <c:lineChart>
        <c:grouping val="standard"/>
        <c:varyColors val="0"/>
        <c:ser>
          <c:idx val="0"/>
          <c:order val="0"/>
          <c:tx>
            <c:strRef>
              <c:f>'[Ulke Raporu.xlsx]Sheet1'!$B$10</c:f>
              <c:strCache>
                <c:ptCount val="1"/>
                <c:pt idx="0">
                  <c:v>İHRACAT</c:v>
                </c:pt>
              </c:strCache>
            </c:strRef>
          </c:tx>
          <c:spPr>
            <a:ln w="28575" cap="rnd">
              <a:solidFill>
                <a:schemeClr val="accent1"/>
              </a:solidFill>
              <a:round/>
            </a:ln>
            <a:effectLst/>
          </c:spPr>
          <c:marker>
            <c:symbol val="none"/>
          </c:marker>
          <c:trendline>
            <c:spPr>
              <a:ln w="19050" cap="rnd">
                <a:solidFill>
                  <a:schemeClr val="tx1"/>
                </a:solidFill>
                <a:prstDash val="lgDash"/>
              </a:ln>
              <a:effectLst/>
            </c:spPr>
            <c:trendlineType val="linear"/>
            <c:dispRSqr val="0"/>
            <c:dispEq val="0"/>
          </c:trendline>
          <c:cat>
            <c:numRef>
              <c:f>'[Ulke Raporu.xlsx]Sheet1'!$A$11:$A$29</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'[Ulke Raporu.xlsx]Sheet1'!$B$11:$B$29</c:f>
              <c:numCache>
                <c:formatCode>#,##0</c:formatCode>
                <c:ptCount val="19"/>
                <c:pt idx="0">
                  <c:v>2156229260</c:v>
                </c:pt>
                <c:pt idx="1">
                  <c:v>2544785602</c:v>
                </c:pt>
                <c:pt idx="2">
                  <c:v>2702179616</c:v>
                </c:pt>
                <c:pt idx="3">
                  <c:v>3372302648</c:v>
                </c:pt>
                <c:pt idx="4">
                  <c:v>5056713936</c:v>
                </c:pt>
                <c:pt idx="5">
                  <c:v>5817569022</c:v>
                </c:pt>
                <c:pt idx="6">
                  <c:v>7289178507</c:v>
                </c:pt>
                <c:pt idx="7">
                  <c:v>10046979075</c:v>
                </c:pt>
                <c:pt idx="8">
                  <c:v>11569777207</c:v>
                </c:pt>
                <c:pt idx="9">
                  <c:v>12179835446</c:v>
                </c:pt>
                <c:pt idx="10">
                  <c:v>11975883563</c:v>
                </c:pt>
                <c:pt idx="11">
                  <c:v>13950368677</c:v>
                </c:pt>
                <c:pt idx="12">
                  <c:v>15353171795</c:v>
                </c:pt>
                <c:pt idx="13">
                  <c:v>16290349497</c:v>
                </c:pt>
                <c:pt idx="14">
                  <c:v>14386867730</c:v>
                </c:pt>
                <c:pt idx="15">
                  <c:v>13572444131</c:v>
                </c:pt>
                <c:pt idx="16">
                  <c:v>13954636153</c:v>
                </c:pt>
                <c:pt idx="17">
                  <c:v>16554172530</c:v>
                </c:pt>
                <c:pt idx="18">
                  <c:v>18872056777</c:v>
                </c:pt>
              </c:numCache>
            </c:numRef>
          </c:val>
          <c:smooth val="0"/>
          <c:extLst xmlns:c16r2="http://schemas.microsoft.com/office/drawing/2015/06/chart">
            <c:ext xmlns:c16="http://schemas.microsoft.com/office/drawing/2014/chart" uri="{C3380CC4-5D6E-409C-BE32-E72D297353CC}">
              <c16:uniqueId val="{00000000-8D6E-46CE-BEF8-51FEC51569E0}"/>
            </c:ext>
          </c:extLst>
        </c:ser>
        <c:ser>
          <c:idx val="1"/>
          <c:order val="1"/>
          <c:tx>
            <c:strRef>
              <c:f>'[Ulke Raporu.xlsx]Sheet1'!$C$10</c:f>
              <c:strCache>
                <c:ptCount val="1"/>
                <c:pt idx="0">
                  <c:v>İTHALAT</c:v>
                </c:pt>
              </c:strCache>
            </c:strRef>
          </c:tx>
          <c:spPr>
            <a:ln w="28575" cap="rnd">
              <a:solidFill>
                <a:schemeClr val="accent2"/>
              </a:solidFill>
              <a:round/>
            </a:ln>
            <a:effectLst/>
          </c:spPr>
          <c:marker>
            <c:symbol val="none"/>
          </c:marker>
          <c:cat>
            <c:numRef>
              <c:f>'[Ulke Raporu.xlsx]Sheet1'!$A$11:$A$29</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'[Ulke Raporu.xlsx]Sheet1'!$C$11:$C$29</c:f>
              <c:numCache>
                <c:formatCode>#,##0</c:formatCode>
                <c:ptCount val="19"/>
                <c:pt idx="0">
                  <c:v>3357443604</c:v>
                </c:pt>
                <c:pt idx="1">
                  <c:v>3147292391</c:v>
                </c:pt>
                <c:pt idx="2">
                  <c:v>3249111163</c:v>
                </c:pt>
                <c:pt idx="3">
                  <c:v>3480512471</c:v>
                </c:pt>
                <c:pt idx="4">
                  <c:v>5462575084</c:v>
                </c:pt>
                <c:pt idx="5">
                  <c:v>5984301679</c:v>
                </c:pt>
                <c:pt idx="6">
                  <c:v>5203467427</c:v>
                </c:pt>
                <c:pt idx="7">
                  <c:v>7558848253</c:v>
                </c:pt>
                <c:pt idx="8">
                  <c:v>5073945622</c:v>
                </c:pt>
                <c:pt idx="9">
                  <c:v>6599516223</c:v>
                </c:pt>
                <c:pt idx="10">
                  <c:v>7944230318</c:v>
                </c:pt>
                <c:pt idx="11">
                  <c:v>8099331474</c:v>
                </c:pt>
                <c:pt idx="12">
                  <c:v>8499792762</c:v>
                </c:pt>
                <c:pt idx="13">
                  <c:v>8526371428</c:v>
                </c:pt>
                <c:pt idx="14">
                  <c:v>6205088577</c:v>
                </c:pt>
                <c:pt idx="15">
                  <c:v>5790868775</c:v>
                </c:pt>
                <c:pt idx="16">
                  <c:v>7111948480</c:v>
                </c:pt>
                <c:pt idx="17">
                  <c:v>8084011015</c:v>
                </c:pt>
                <c:pt idx="18">
                  <c:v>7991872817</c:v>
                </c:pt>
              </c:numCache>
            </c:numRef>
          </c:val>
          <c:smooth val="0"/>
          <c:extLst xmlns:c16r2="http://schemas.microsoft.com/office/drawing/2015/06/chart">
            <c:ext xmlns:c16="http://schemas.microsoft.com/office/drawing/2014/chart" uri="{C3380CC4-5D6E-409C-BE32-E72D297353CC}">
              <c16:uniqueId val="{00000001-8D6E-46CE-BEF8-51FEC51569E0}"/>
            </c:ext>
          </c:extLst>
        </c:ser>
        <c:dLbls>
          <c:showLegendKey val="0"/>
          <c:showVal val="0"/>
          <c:showCatName val="0"/>
          <c:showSerName val="0"/>
          <c:showPercent val="0"/>
          <c:showBubbleSize val="0"/>
        </c:dLbls>
        <c:marker val="1"/>
        <c:smooth val="0"/>
        <c:axId val="83968768"/>
        <c:axId val="83970688"/>
      </c:lineChart>
      <c:catAx>
        <c:axId val="8396876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tr-TR" sz="1400" b="1"/>
                  <a:t>Yıl</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tr-TR"/>
          </a:p>
        </c:txPr>
        <c:crossAx val="83970688"/>
        <c:crosses val="autoZero"/>
        <c:auto val="1"/>
        <c:lblAlgn val="ctr"/>
        <c:lblOffset val="100"/>
        <c:noMultiLvlLbl val="0"/>
      </c:catAx>
      <c:valAx>
        <c:axId val="83970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tr-TR" sz="1400" b="1"/>
                  <a:t>ABD Doları</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tr-TR"/>
          </a:p>
        </c:txPr>
        <c:crossAx val="83968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sz="1200"/>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E89B9-F740-4D41-8D14-94E9CC2E7D3B}" type="doc">
      <dgm:prSet loTypeId="urn:diagrams.loki3.com/BracketList+Icon" loCatId="list" qsTypeId="urn:microsoft.com/office/officeart/2005/8/quickstyle/simple5" qsCatId="simple" csTypeId="urn:microsoft.com/office/officeart/2005/8/colors/accent1_2" csCatId="accent1" phldr="1"/>
      <dgm:spPr/>
      <dgm:t>
        <a:bodyPr/>
        <a:lstStyle/>
        <a:p>
          <a:endParaRPr lang="tr-TR"/>
        </a:p>
      </dgm:t>
    </dgm:pt>
    <dgm:pt modelId="{91D344F0-FE96-4EC4-A895-545FD73C006E}" type="pres">
      <dgm:prSet presAssocID="{F96E89B9-F740-4D41-8D14-94E9CC2E7D3B}" presName="Name0" presStyleCnt="0">
        <dgm:presLayoutVars>
          <dgm:dir/>
          <dgm:animLvl val="lvl"/>
          <dgm:resizeHandles val="exact"/>
        </dgm:presLayoutVars>
      </dgm:prSet>
      <dgm:spPr/>
      <dgm:t>
        <a:bodyPr/>
        <a:lstStyle/>
        <a:p>
          <a:endParaRPr lang="tr-TR"/>
        </a:p>
      </dgm:t>
    </dgm:pt>
  </dgm:ptLst>
  <dgm:cxnLst>
    <dgm:cxn modelId="{D7B7C64F-8A1C-415D-8F3D-C428E43FB073}" type="presOf" srcId="{F96E89B9-F740-4D41-8D14-94E9CC2E7D3B}" destId="{91D344F0-FE96-4EC4-A895-545FD73C006E}" srcOrd="0"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6E89B9-F740-4D41-8D14-94E9CC2E7D3B}" type="doc">
      <dgm:prSet loTypeId="urn:diagrams.loki3.com/BracketList+Icon" loCatId="list" qsTypeId="urn:microsoft.com/office/officeart/2005/8/quickstyle/simple5" qsCatId="simple" csTypeId="urn:microsoft.com/office/officeart/2005/8/colors/accent1_2" csCatId="accent1" phldr="1"/>
      <dgm:spPr/>
      <dgm:t>
        <a:bodyPr/>
        <a:lstStyle/>
        <a:p>
          <a:endParaRPr lang="tr-TR"/>
        </a:p>
      </dgm:t>
    </dgm:pt>
    <dgm:pt modelId="{91D344F0-FE96-4EC4-A895-545FD73C006E}" type="pres">
      <dgm:prSet presAssocID="{F96E89B9-F740-4D41-8D14-94E9CC2E7D3B}" presName="Name0" presStyleCnt="0">
        <dgm:presLayoutVars>
          <dgm:dir/>
          <dgm:animLvl val="lvl"/>
          <dgm:resizeHandles val="exact"/>
        </dgm:presLayoutVars>
      </dgm:prSet>
      <dgm:spPr/>
      <dgm:t>
        <a:bodyPr/>
        <a:lstStyle/>
        <a:p>
          <a:endParaRPr lang="tr-TR"/>
        </a:p>
      </dgm:t>
    </dgm:pt>
  </dgm:ptLst>
  <dgm:cxnLst>
    <dgm:cxn modelId="{D7B7C64F-8A1C-415D-8F3D-C428E43FB073}" type="presOf" srcId="{F96E89B9-F740-4D41-8D14-94E9CC2E7D3B}" destId="{91D344F0-FE96-4EC4-A895-545FD73C006E}" srcOrd="0"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6E89B9-F740-4D41-8D14-94E9CC2E7D3B}" type="doc">
      <dgm:prSet loTypeId="urn:diagrams.loki3.com/BracketList+Icon" loCatId="list" qsTypeId="urn:microsoft.com/office/officeart/2005/8/quickstyle/simple5" qsCatId="simple" csTypeId="urn:microsoft.com/office/officeart/2005/8/colors/accent1_2" csCatId="accent1" phldr="1"/>
      <dgm:spPr/>
      <dgm:t>
        <a:bodyPr/>
        <a:lstStyle/>
        <a:p>
          <a:endParaRPr lang="tr-TR"/>
        </a:p>
      </dgm:t>
    </dgm:pt>
    <dgm:pt modelId="{91D344F0-FE96-4EC4-A895-545FD73C006E}" type="pres">
      <dgm:prSet presAssocID="{F96E89B9-F740-4D41-8D14-94E9CC2E7D3B}" presName="Name0" presStyleCnt="0">
        <dgm:presLayoutVars>
          <dgm:dir/>
          <dgm:animLvl val="lvl"/>
          <dgm:resizeHandles val="exact"/>
        </dgm:presLayoutVars>
      </dgm:prSet>
      <dgm:spPr/>
      <dgm:t>
        <a:bodyPr/>
        <a:lstStyle/>
        <a:p>
          <a:endParaRPr lang="tr-TR"/>
        </a:p>
      </dgm:t>
    </dgm:pt>
  </dgm:ptLst>
  <dgm:cxnLst>
    <dgm:cxn modelId="{D7B7C64F-8A1C-415D-8F3D-C428E43FB073}" type="presOf" srcId="{F96E89B9-F740-4D41-8D14-94E9CC2E7D3B}" destId="{91D344F0-FE96-4EC4-A895-545FD73C006E}" srcOrd="0"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6E89B9-F740-4D41-8D14-94E9CC2E7D3B}" type="doc">
      <dgm:prSet loTypeId="urn:diagrams.loki3.com/BracketList+Icon" loCatId="list" qsTypeId="urn:microsoft.com/office/officeart/2005/8/quickstyle/simple5" qsCatId="simple" csTypeId="urn:microsoft.com/office/officeart/2005/8/colors/accent1_2" csCatId="accent1" phldr="1"/>
      <dgm:spPr/>
      <dgm:t>
        <a:bodyPr/>
        <a:lstStyle/>
        <a:p>
          <a:endParaRPr lang="tr-TR"/>
        </a:p>
      </dgm:t>
    </dgm:pt>
    <dgm:pt modelId="{91D344F0-FE96-4EC4-A895-545FD73C006E}" type="pres">
      <dgm:prSet presAssocID="{F96E89B9-F740-4D41-8D14-94E9CC2E7D3B}" presName="Name0" presStyleCnt="0">
        <dgm:presLayoutVars>
          <dgm:dir/>
          <dgm:animLvl val="lvl"/>
          <dgm:resizeHandles val="exact"/>
        </dgm:presLayoutVars>
      </dgm:prSet>
      <dgm:spPr/>
      <dgm:t>
        <a:bodyPr/>
        <a:lstStyle/>
        <a:p>
          <a:endParaRPr lang="tr-TR"/>
        </a:p>
      </dgm:t>
    </dgm:pt>
  </dgm:ptLst>
  <dgm:cxnLst>
    <dgm:cxn modelId="{D7B7C64F-8A1C-415D-8F3D-C428E43FB073}" type="presOf" srcId="{F96E89B9-F740-4D41-8D14-94E9CC2E7D3B}" destId="{91D344F0-FE96-4EC4-A895-545FD73C006E}" srcOrd="0"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BracketList+Icon">
  <dgm:title val="Dikey Köşeli Ayraç Listesi"/>
  <dgm:desc val="Gruplandırılmış bilgi bloklarını göstermek için kullanın.  Uzun Düzey 2 metinlerinde kullanışlı olur."/>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Dikey Köşeli Ayraç Listesi"/>
  <dgm:desc val="Gruplandırılmış bilgi bloklarını göstermek için kullanın.  Uzun Düzey 2 metinlerinde kullanışlı olur."/>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
  <dgm:title val="Dikey Köşeli Ayraç Listesi"/>
  <dgm:desc val="Gruplandırılmış bilgi bloklarını göstermek için kullanın.  Uzun Düzey 2 metinlerinde kullanışlı olur."/>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Icon">
  <dgm:title val="Dikey Köşeli Ayraç Listesi"/>
  <dgm:desc val="Gruplandırılmış bilgi bloklarını göstermek için kullanın.  Uzun Düzey 2 metinlerinde kullanışlı olur."/>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995F95D-FFBD-411C-9644-C861D7B5C7CD}" type="datetimeFigureOut">
              <a:rPr lang="tr-TR" smtClean="0"/>
              <a:t>19.06.2020</a:t>
            </a:fld>
            <a:endParaRPr lang="tr-TR"/>
          </a:p>
        </p:txBody>
      </p:sp>
      <p:sp>
        <p:nvSpPr>
          <p:cNvPr id="4" name="Altbilgi Yer Tutucusu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1C10B995-0EA0-4B99-A11C-BEF403E48E0F}" type="slidenum">
              <a:rPr lang="tr-TR" smtClean="0"/>
              <a:t>‹#›</a:t>
            </a:fld>
            <a:endParaRPr lang="tr-TR"/>
          </a:p>
        </p:txBody>
      </p:sp>
    </p:spTree>
    <p:extLst>
      <p:ext uri="{BB962C8B-B14F-4D97-AF65-F5344CB8AC3E}">
        <p14:creationId xmlns:p14="http://schemas.microsoft.com/office/powerpoint/2010/main" val="4264257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Veri Yer Tutucusu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A99422-CE1E-4969-AF4A-929ADAE0749C}" type="datetimeFigureOut">
              <a:rPr lang="en-GB"/>
              <a:pPr>
                <a:defRPr/>
              </a:pPr>
              <a:t>19/06/2020</a:t>
            </a:fld>
            <a:endParaRPr lang="en-GB"/>
          </a:p>
        </p:txBody>
      </p:sp>
      <p:sp>
        <p:nvSpPr>
          <p:cNvPr id="4" name="Slayt Görüntüsü Yer Tutucus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 Yer Tutucusu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GB" noProof="0"/>
          </a:p>
        </p:txBody>
      </p:sp>
      <p:sp>
        <p:nvSpPr>
          <p:cNvPr id="6" name="Altbilgi Yer Tutucusu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ayt Numarası Yer Tutucus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D1D7670-07CA-40B4-816E-69EC0F51961F}" type="slidenum">
              <a:rPr lang="en-GB"/>
              <a:pPr>
                <a:defRPr/>
              </a:pPr>
              <a:t>‹#›</a:t>
            </a:fld>
            <a:endParaRPr lang="en-GB"/>
          </a:p>
        </p:txBody>
      </p:sp>
    </p:spTree>
    <p:extLst>
      <p:ext uri="{BB962C8B-B14F-4D97-AF65-F5344CB8AC3E}">
        <p14:creationId xmlns:p14="http://schemas.microsoft.com/office/powerpoint/2010/main" val="3042159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TextEdit="1"/>
          </p:cNvSpPr>
          <p:nvPr>
            <p:ph type="sldImg"/>
          </p:nvPr>
        </p:nvSpPr>
        <p:spPr bwMode="auto">
          <a:noFill/>
          <a:ln>
            <a:solidFill>
              <a:srgbClr val="000000"/>
            </a:solidFill>
            <a:miter lim="800000"/>
            <a:headEnd/>
            <a:tailEnd/>
          </a:ln>
        </p:spPr>
      </p:sp>
      <p:sp>
        <p:nvSpPr>
          <p:cNvPr id="145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2891809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11</a:t>
            </a:fld>
            <a:endParaRPr lang="tr-TR" altLang="tr-TR">
              <a:solidFill>
                <a:prstClr val="black"/>
              </a:solidFill>
            </a:endParaRPr>
          </a:p>
        </p:txBody>
      </p:sp>
    </p:spTree>
    <p:extLst>
      <p:ext uri="{BB962C8B-B14F-4D97-AF65-F5344CB8AC3E}">
        <p14:creationId xmlns:p14="http://schemas.microsoft.com/office/powerpoint/2010/main" val="26595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12</a:t>
            </a:fld>
            <a:endParaRPr lang="tr-TR" altLang="tr-TR">
              <a:solidFill>
                <a:prstClr val="black"/>
              </a:solidFill>
            </a:endParaRPr>
          </a:p>
        </p:txBody>
      </p:sp>
    </p:spTree>
    <p:extLst>
      <p:ext uri="{BB962C8B-B14F-4D97-AF65-F5344CB8AC3E}">
        <p14:creationId xmlns:p14="http://schemas.microsoft.com/office/powerpoint/2010/main" val="3525804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13</a:t>
            </a:fld>
            <a:endParaRPr lang="tr-TR" altLang="tr-TR">
              <a:solidFill>
                <a:prstClr val="black"/>
              </a:solidFill>
            </a:endParaRPr>
          </a:p>
        </p:txBody>
      </p:sp>
    </p:spTree>
    <p:extLst>
      <p:ext uri="{BB962C8B-B14F-4D97-AF65-F5344CB8AC3E}">
        <p14:creationId xmlns:p14="http://schemas.microsoft.com/office/powerpoint/2010/main" val="3882458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14</a:t>
            </a:fld>
            <a:endParaRPr lang="tr-TR" altLang="tr-TR">
              <a:solidFill>
                <a:prstClr val="black"/>
              </a:solidFill>
            </a:endParaRPr>
          </a:p>
        </p:txBody>
      </p:sp>
    </p:spTree>
    <p:extLst>
      <p:ext uri="{BB962C8B-B14F-4D97-AF65-F5344CB8AC3E}">
        <p14:creationId xmlns:p14="http://schemas.microsoft.com/office/powerpoint/2010/main" val="3252754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15</a:t>
            </a:fld>
            <a:endParaRPr lang="tr-TR" altLang="tr-TR">
              <a:solidFill>
                <a:prstClr val="black"/>
              </a:solidFill>
            </a:endParaRPr>
          </a:p>
        </p:txBody>
      </p:sp>
    </p:spTree>
    <p:extLst>
      <p:ext uri="{BB962C8B-B14F-4D97-AF65-F5344CB8AC3E}">
        <p14:creationId xmlns:p14="http://schemas.microsoft.com/office/powerpoint/2010/main" val="1573989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16</a:t>
            </a:fld>
            <a:endParaRPr lang="tr-TR" altLang="tr-TR">
              <a:solidFill>
                <a:prstClr val="black"/>
              </a:solidFill>
            </a:endParaRPr>
          </a:p>
        </p:txBody>
      </p:sp>
    </p:spTree>
    <p:extLst>
      <p:ext uri="{BB962C8B-B14F-4D97-AF65-F5344CB8AC3E}">
        <p14:creationId xmlns:p14="http://schemas.microsoft.com/office/powerpoint/2010/main" val="137429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17</a:t>
            </a:fld>
            <a:endParaRPr lang="tr-TR" altLang="tr-TR">
              <a:solidFill>
                <a:prstClr val="black"/>
              </a:solidFill>
            </a:endParaRPr>
          </a:p>
        </p:txBody>
      </p:sp>
    </p:spTree>
    <p:extLst>
      <p:ext uri="{BB962C8B-B14F-4D97-AF65-F5344CB8AC3E}">
        <p14:creationId xmlns:p14="http://schemas.microsoft.com/office/powerpoint/2010/main" val="2657715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18</a:t>
            </a:fld>
            <a:endParaRPr lang="tr-TR" altLang="tr-TR">
              <a:solidFill>
                <a:prstClr val="black"/>
              </a:solidFill>
            </a:endParaRPr>
          </a:p>
        </p:txBody>
      </p:sp>
    </p:spTree>
    <p:extLst>
      <p:ext uri="{BB962C8B-B14F-4D97-AF65-F5344CB8AC3E}">
        <p14:creationId xmlns:p14="http://schemas.microsoft.com/office/powerpoint/2010/main" val="3406727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19</a:t>
            </a:fld>
            <a:endParaRPr lang="tr-TR" altLang="tr-TR">
              <a:solidFill>
                <a:prstClr val="black"/>
              </a:solidFill>
            </a:endParaRPr>
          </a:p>
        </p:txBody>
      </p:sp>
    </p:spTree>
    <p:extLst>
      <p:ext uri="{BB962C8B-B14F-4D97-AF65-F5344CB8AC3E}">
        <p14:creationId xmlns:p14="http://schemas.microsoft.com/office/powerpoint/2010/main" val="1230066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20</a:t>
            </a:fld>
            <a:endParaRPr lang="tr-TR" altLang="tr-TR">
              <a:solidFill>
                <a:prstClr val="black"/>
              </a:solidFill>
            </a:endParaRPr>
          </a:p>
        </p:txBody>
      </p:sp>
    </p:spTree>
    <p:extLst>
      <p:ext uri="{BB962C8B-B14F-4D97-AF65-F5344CB8AC3E}">
        <p14:creationId xmlns:p14="http://schemas.microsoft.com/office/powerpoint/2010/main" val="98014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2</a:t>
            </a:fld>
            <a:endParaRPr lang="tr-TR" altLang="tr-TR">
              <a:solidFill>
                <a:prstClr val="black"/>
              </a:solidFill>
            </a:endParaRPr>
          </a:p>
        </p:txBody>
      </p:sp>
    </p:spTree>
    <p:extLst>
      <p:ext uri="{BB962C8B-B14F-4D97-AF65-F5344CB8AC3E}">
        <p14:creationId xmlns:p14="http://schemas.microsoft.com/office/powerpoint/2010/main" val="2558726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21</a:t>
            </a:fld>
            <a:endParaRPr lang="tr-TR" altLang="tr-TR">
              <a:solidFill>
                <a:prstClr val="black"/>
              </a:solidFill>
            </a:endParaRPr>
          </a:p>
        </p:txBody>
      </p:sp>
    </p:spTree>
    <p:extLst>
      <p:ext uri="{BB962C8B-B14F-4D97-AF65-F5344CB8AC3E}">
        <p14:creationId xmlns:p14="http://schemas.microsoft.com/office/powerpoint/2010/main" val="3373516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22</a:t>
            </a:fld>
            <a:endParaRPr lang="tr-TR" altLang="tr-TR">
              <a:solidFill>
                <a:prstClr val="black"/>
              </a:solidFill>
            </a:endParaRPr>
          </a:p>
        </p:txBody>
      </p:sp>
    </p:spTree>
    <p:extLst>
      <p:ext uri="{BB962C8B-B14F-4D97-AF65-F5344CB8AC3E}">
        <p14:creationId xmlns:p14="http://schemas.microsoft.com/office/powerpoint/2010/main" val="185553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3</a:t>
            </a:fld>
            <a:endParaRPr lang="tr-TR" altLang="tr-TR">
              <a:solidFill>
                <a:prstClr val="black"/>
              </a:solidFill>
            </a:endParaRPr>
          </a:p>
        </p:txBody>
      </p:sp>
    </p:spTree>
    <p:extLst>
      <p:ext uri="{BB962C8B-B14F-4D97-AF65-F5344CB8AC3E}">
        <p14:creationId xmlns:p14="http://schemas.microsoft.com/office/powerpoint/2010/main" val="317114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4</a:t>
            </a:fld>
            <a:endParaRPr lang="tr-TR" altLang="tr-TR">
              <a:solidFill>
                <a:prstClr val="black"/>
              </a:solidFill>
            </a:endParaRPr>
          </a:p>
        </p:txBody>
      </p:sp>
    </p:spTree>
    <p:extLst>
      <p:ext uri="{BB962C8B-B14F-4D97-AF65-F5344CB8AC3E}">
        <p14:creationId xmlns:p14="http://schemas.microsoft.com/office/powerpoint/2010/main" val="188059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5</a:t>
            </a:fld>
            <a:endParaRPr lang="tr-TR" altLang="tr-TR">
              <a:solidFill>
                <a:prstClr val="black"/>
              </a:solidFill>
            </a:endParaRPr>
          </a:p>
        </p:txBody>
      </p:sp>
    </p:spTree>
    <p:extLst>
      <p:ext uri="{BB962C8B-B14F-4D97-AF65-F5344CB8AC3E}">
        <p14:creationId xmlns:p14="http://schemas.microsoft.com/office/powerpoint/2010/main" val="84440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6</a:t>
            </a:fld>
            <a:endParaRPr lang="tr-TR" altLang="tr-TR">
              <a:solidFill>
                <a:prstClr val="black"/>
              </a:solidFill>
            </a:endParaRPr>
          </a:p>
        </p:txBody>
      </p:sp>
    </p:spTree>
    <p:extLst>
      <p:ext uri="{BB962C8B-B14F-4D97-AF65-F5344CB8AC3E}">
        <p14:creationId xmlns:p14="http://schemas.microsoft.com/office/powerpoint/2010/main" val="381736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7</a:t>
            </a:fld>
            <a:endParaRPr lang="tr-TR" altLang="tr-TR">
              <a:solidFill>
                <a:prstClr val="black"/>
              </a:solidFill>
            </a:endParaRPr>
          </a:p>
        </p:txBody>
      </p:sp>
    </p:spTree>
    <p:extLst>
      <p:ext uri="{BB962C8B-B14F-4D97-AF65-F5344CB8AC3E}">
        <p14:creationId xmlns:p14="http://schemas.microsoft.com/office/powerpoint/2010/main" val="387504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9</a:t>
            </a:fld>
            <a:endParaRPr lang="tr-TR" altLang="tr-TR">
              <a:solidFill>
                <a:prstClr val="black"/>
              </a:solidFill>
            </a:endParaRPr>
          </a:p>
        </p:txBody>
      </p:sp>
    </p:spTree>
    <p:extLst>
      <p:ext uri="{BB962C8B-B14F-4D97-AF65-F5344CB8AC3E}">
        <p14:creationId xmlns:p14="http://schemas.microsoft.com/office/powerpoint/2010/main" val="260617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10</a:t>
            </a:fld>
            <a:endParaRPr lang="tr-TR" altLang="tr-TR">
              <a:solidFill>
                <a:prstClr val="black"/>
              </a:solidFill>
            </a:endParaRPr>
          </a:p>
        </p:txBody>
      </p:sp>
    </p:spTree>
    <p:extLst>
      <p:ext uri="{BB962C8B-B14F-4D97-AF65-F5344CB8AC3E}">
        <p14:creationId xmlns:p14="http://schemas.microsoft.com/office/powerpoint/2010/main" val="2267559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647700" y="735013"/>
            <a:ext cx="8496300" cy="396875"/>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3"/>
          <a:srcRect/>
          <a:stretch>
            <a:fillRect/>
          </a:stretch>
        </p:blipFill>
        <p:spPr bwMode="auto">
          <a:xfrm>
            <a:off x="665163" y="492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ctrTitle"/>
          </p:nvPr>
        </p:nvSpPr>
        <p:spPr>
          <a:xfrm>
            <a:off x="360000" y="2160000"/>
            <a:ext cx="8424000" cy="1620000"/>
          </a:xfrm>
        </p:spPr>
        <p:txBody>
          <a:bodyPr/>
          <a:lstStyle>
            <a:lvl1pPr>
              <a:defRPr sz="54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360000" y="4176000"/>
            <a:ext cx="8424000" cy="571504"/>
          </a:xfrm>
        </p:spPr>
        <p:txBody>
          <a:bodyPr>
            <a:noAutofit/>
          </a:bodyPr>
          <a:lstStyle>
            <a:lvl1pPr marL="0" indent="0" algn="ctr">
              <a:buNone/>
              <a:defRPr sz="3200" i="1">
                <a:solidFill>
                  <a:schemeClr val="accent6"/>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en-US" dirty="0"/>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fld id="{D486610F-AF5E-45CF-AB36-B1BBA0DE8854}" type="slidenum">
              <a:rPr lang="en-US"/>
              <a:pPr>
                <a:defRPr/>
              </a:pPr>
              <a:t>‹#›</a:t>
            </a:fld>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5" name="Picture 2"/>
          <p:cNvPicPr preferRelativeResize="0">
            <a:picLocks noChangeArrowheads="1"/>
          </p:cNvPicPr>
          <p:nvPr userDrawn="1"/>
        </p:nvPicPr>
        <p:blipFill>
          <a:blip r:embed="rId3"/>
          <a:srcRect/>
          <a:stretch>
            <a:fillRect/>
          </a:stretch>
        </p:blipFill>
        <p:spPr bwMode="auto">
          <a:xfrm>
            <a:off x="0" y="144463"/>
            <a:ext cx="9144000" cy="468312"/>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Dikey Metin Yer Tutucusu"/>
          <p:cNvSpPr>
            <a:spLocks noGrp="1"/>
          </p:cNvSpPr>
          <p:nvPr>
            <p:ph type="body" orient="vert" idx="1"/>
          </p:nvPr>
        </p:nvSpPr>
        <p:spPr>
          <a:xfrm>
            <a:off x="457200" y="764704"/>
            <a:ext cx="8229600" cy="5361459"/>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25"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8"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927F52A6-5CC8-4426-A0A6-31E7468DB85B}" type="slidenum">
              <a:rPr lang="en-US"/>
              <a:pPr>
                <a:defRPr/>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6170613" y="0"/>
            <a:ext cx="395287" cy="6870700"/>
          </a:xfrm>
          <a:prstGeom prst="rect">
            <a:avLst/>
          </a:prstGeom>
          <a:noFill/>
          <a:ln w="9525">
            <a:noFill/>
            <a:miter lim="800000"/>
            <a:headEnd/>
            <a:tailEnd/>
          </a:ln>
        </p:spPr>
      </p:pic>
      <p:pic>
        <p:nvPicPr>
          <p:cNvPr id="5" name="Picture 4"/>
          <p:cNvPicPr>
            <a:picLocks noChangeAspect="1" noChangeArrowheads="1"/>
          </p:cNvPicPr>
          <p:nvPr/>
        </p:nvPicPr>
        <p:blipFill>
          <a:blip r:embed="rId2"/>
          <a:srcRect/>
          <a:stretch>
            <a:fillRect/>
          </a:stretch>
        </p:blipFill>
        <p:spPr bwMode="auto">
          <a:xfrm>
            <a:off x="104775" y="0"/>
            <a:ext cx="395288" cy="6858000"/>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3"/>
          <a:srcRect/>
          <a:stretch>
            <a:fillRect/>
          </a:stretch>
        </p:blipFill>
        <p:spPr bwMode="auto">
          <a:xfrm>
            <a:off x="5927725" y="115888"/>
            <a:ext cx="882650" cy="971550"/>
          </a:xfrm>
          <a:prstGeom prst="rect">
            <a:avLst/>
          </a:prstGeom>
          <a:noFill/>
          <a:ln>
            <a:noFill/>
          </a:ln>
          <a:effectLst>
            <a:outerShdw blurRad="190500" algn="tl" rotWithShape="0">
              <a:srgbClr val="000000">
                <a:alpha val="70000"/>
              </a:srgbClr>
            </a:outerShdw>
          </a:effectLst>
          <a:extLst/>
        </p:spPr>
      </p:pic>
      <p:sp>
        <p:nvSpPr>
          <p:cNvPr id="2" name="1 Dikey Başlık"/>
          <p:cNvSpPr>
            <a:spLocks noGrp="1"/>
          </p:cNvSpPr>
          <p:nvPr>
            <p:ph type="title" orient="vert"/>
          </p:nvPr>
        </p:nvSpPr>
        <p:spPr>
          <a:xfrm>
            <a:off x="6629400" y="274638"/>
            <a:ext cx="2057400" cy="5851525"/>
          </a:xfrm>
        </p:spPr>
        <p:txBody>
          <a:bodyPr vert="eaVert"/>
          <a:lstStyle>
            <a:lvl1pPr>
              <a:defRPr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Dikey Metin Yer Tutucusu"/>
          <p:cNvSpPr>
            <a:spLocks noGrp="1"/>
          </p:cNvSpPr>
          <p:nvPr>
            <p:ph type="body" orient="vert" idx="1"/>
          </p:nvPr>
        </p:nvSpPr>
        <p:spPr>
          <a:xfrm>
            <a:off x="642910" y="274638"/>
            <a:ext cx="5429288" cy="5851525"/>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4 Altbilgi Yer Tutucusu"/>
          <p:cNvSpPr>
            <a:spLocks noGrp="1"/>
          </p:cNvSpPr>
          <p:nvPr>
            <p:ph type="ftr" sz="quarter" idx="10"/>
          </p:nvPr>
        </p:nvSpPr>
        <p:spPr>
          <a:xfrm rot="5400000">
            <a:off x="-2039937" y="3532188"/>
            <a:ext cx="4714875" cy="365125"/>
          </a:xfrm>
        </p:spPr>
        <p:txBody>
          <a:bodyPr/>
          <a:lstStyle>
            <a:lvl1pPr fontAlgn="auto">
              <a:spcBef>
                <a:spcPts val="0"/>
              </a:spcBef>
              <a:spcAft>
                <a:spcPts val="0"/>
              </a:spcAft>
              <a:defRPr sz="1400">
                <a:solidFill>
                  <a:prstClr val="white">
                    <a:lumMod val="85000"/>
                  </a:prstClr>
                </a:solidFill>
                <a:latin typeface="Calibri" pitchFamily="34" charset="0"/>
              </a:defRPr>
            </a:lvl1pPr>
          </a:lstStyle>
          <a:p>
            <a:pPr>
              <a:defRPr/>
            </a:pPr>
            <a:r>
              <a:rPr lang="nn-NO"/>
              <a:t>Ekonomik Araştırmalar ve Değerlendirme Genel Müdürlüğü</a:t>
            </a:r>
            <a:endParaRPr lang="tr-TR"/>
          </a:p>
        </p:txBody>
      </p:sp>
      <p:sp>
        <p:nvSpPr>
          <p:cNvPr id="8" name="5 Slayt Numarası Yer Tutucusu"/>
          <p:cNvSpPr>
            <a:spLocks noGrp="1"/>
          </p:cNvSpPr>
          <p:nvPr>
            <p:ph type="sldNum" sz="quarter" idx="11"/>
          </p:nvPr>
        </p:nvSpPr>
        <p:spPr>
          <a:xfrm rot="5400000">
            <a:off x="125413" y="6303962"/>
            <a:ext cx="400050" cy="365125"/>
          </a:xfrm>
        </p:spPr>
        <p:txBody>
          <a:bodyPr/>
          <a:lstStyle>
            <a:lvl1pPr fontAlgn="auto">
              <a:spcBef>
                <a:spcPts val="0"/>
              </a:spcBef>
              <a:spcAft>
                <a:spcPts val="0"/>
              </a:spcAft>
              <a:defRPr sz="1400">
                <a:solidFill>
                  <a:prstClr val="white">
                    <a:lumMod val="85000"/>
                  </a:prstClr>
                </a:solidFill>
                <a:latin typeface="Calibri" pitchFamily="34" charset="0"/>
              </a:defRPr>
            </a:lvl1pPr>
          </a:lstStyle>
          <a:p>
            <a:pPr>
              <a:defRPr/>
            </a:pPr>
            <a:fld id="{D1E0A6DB-CB10-4CB3-A3B8-635E00CDB4DB}"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Başlık, Metin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Grafik Yer Tutucusu 3"/>
          <p:cNvSpPr>
            <a:spLocks noGrp="1"/>
          </p:cNvSpPr>
          <p:nvPr>
            <p:ph type="chart" sz="half" idx="2"/>
          </p:nvPr>
        </p:nvSpPr>
        <p:spPr>
          <a:xfrm>
            <a:off x="4648200" y="1600200"/>
            <a:ext cx="4038600" cy="4525963"/>
          </a:xfrm>
          <a:prstGeom prst="rect">
            <a:avLst/>
          </a:prstGeom>
        </p:spPr>
        <p:txBody>
          <a:bodyPr/>
          <a:lstStyle/>
          <a:p>
            <a:pPr lvl="0"/>
            <a:endParaRPr lang="tr-TR" noProof="0"/>
          </a:p>
        </p:txBody>
      </p:sp>
      <p:sp>
        <p:nvSpPr>
          <p:cNvPr id="5" name="Slayt Numarası Yer Tutucusu 5"/>
          <p:cNvSpPr>
            <a:spLocks noGrp="1"/>
          </p:cNvSpPr>
          <p:nvPr>
            <p:ph type="sldNum" sz="quarter" idx="10"/>
          </p:nvPr>
        </p:nvSpPr>
        <p:spPr>
          <a:xfrm>
            <a:off x="0" y="6237288"/>
            <a:ext cx="9144000" cy="390525"/>
          </a:xfrm>
        </p:spPr>
        <p:txBody>
          <a:bodyPr/>
          <a:lstStyle>
            <a:lvl1pPr fontAlgn="auto">
              <a:spcBef>
                <a:spcPts val="0"/>
              </a:spcBef>
              <a:spcAft>
                <a:spcPts val="0"/>
              </a:spcAft>
              <a:defRPr/>
            </a:lvl1pPr>
          </a:lstStyle>
          <a:p>
            <a:pPr>
              <a:defRPr/>
            </a:pPr>
            <a:fld id="{308840F0-D288-4951-B2EE-AD9685563ED1}" type="slidenum">
              <a:rPr lang="tr-TR"/>
              <a:pPr>
                <a:defRPr/>
              </a:pPr>
              <a:t>‹#›</a:t>
            </a:fld>
            <a:r>
              <a:rPr lang="tr-TR"/>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647700" y="735013"/>
            <a:ext cx="8496300" cy="396875"/>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3"/>
          <a:srcRect/>
          <a:stretch>
            <a:fillRect/>
          </a:stretch>
        </p:blipFill>
        <p:spPr bwMode="auto">
          <a:xfrm>
            <a:off x="665163" y="492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ctrTitle"/>
          </p:nvPr>
        </p:nvSpPr>
        <p:spPr>
          <a:xfrm>
            <a:off x="360000" y="2160000"/>
            <a:ext cx="8424000" cy="1620000"/>
          </a:xfrm>
        </p:spPr>
        <p:txBody>
          <a:bodyPr/>
          <a:lstStyle>
            <a:lvl1pPr>
              <a:defRPr sz="54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360000" y="4176000"/>
            <a:ext cx="8424000" cy="571504"/>
          </a:xfrm>
        </p:spPr>
        <p:txBody>
          <a:bodyPr>
            <a:noAutofit/>
          </a:bodyPr>
          <a:lstStyle>
            <a:lvl1pPr marL="0" indent="0" algn="ctr">
              <a:buNone/>
              <a:defRPr sz="3200" i="1">
                <a:solidFill>
                  <a:schemeClr val="accent6"/>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en-US" dirty="0"/>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fld id="{5BE6C3B3-E29D-4BC4-8FE3-20FF27EBC95B}" type="slidenum">
              <a:rPr lang="en-US"/>
              <a:pPr>
                <a:defRPr/>
              </a:pPr>
              <a:t>‹#›</a:t>
            </a:fld>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107950"/>
            <a:ext cx="9144000" cy="504825"/>
          </a:xfrm>
          <a:prstGeom prst="rect">
            <a:avLst/>
          </a:prstGeom>
          <a:noFill/>
          <a:ln w="9525">
            <a:noFill/>
            <a:miter lim="800000"/>
            <a:headEnd/>
            <a:tailEnd/>
          </a:ln>
        </p:spPr>
      </p:pic>
      <p:pic>
        <p:nvPicPr>
          <p:cNvPr id="5" name="Picture 2"/>
          <p:cNvPicPr preferRelativeResize="0">
            <a:picLocks noChangeArrowheads="1"/>
          </p:cNvPicPr>
          <p:nvPr/>
        </p:nvPicPr>
        <p:blipFill>
          <a:blip r:embed="rId3"/>
          <a:srcRect/>
          <a:stretch>
            <a:fillRect/>
          </a:stretch>
        </p:blipFill>
        <p:spPr bwMode="auto">
          <a:xfrm>
            <a:off x="0" y="6553200"/>
            <a:ext cx="9144000" cy="252413"/>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idx="1"/>
          </p:nvPr>
        </p:nvSpPr>
        <p:spPr>
          <a:xfrm>
            <a:off x="468000" y="836712"/>
            <a:ext cx="8280000" cy="56072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dirty="0"/>
          </a:p>
        </p:txBody>
      </p:sp>
      <p:sp>
        <p:nvSpPr>
          <p:cNvPr id="8"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0D68BBEE-0C05-4C0F-B603-1078109C5F1F}" type="slidenum">
              <a:rPr lang="en-US"/>
              <a:pPr>
                <a:defRPr/>
              </a:pPr>
              <a:t>‹#›</a:t>
            </a:fld>
            <a:endParaRPr lang="en-US"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srcRect/>
          <a:stretch>
            <a:fillRect/>
          </a:stretch>
        </p:blipFill>
        <p:spPr bwMode="auto">
          <a:xfrm>
            <a:off x="0" y="2205038"/>
            <a:ext cx="9144000" cy="503237"/>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3"/>
          <a:srcRect/>
          <a:stretch>
            <a:fillRect/>
          </a:stretch>
        </p:blipFill>
        <p:spPr bwMode="auto">
          <a:xfrm>
            <a:off x="323850" y="2016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722313" y="4406900"/>
            <a:ext cx="7772400" cy="1362075"/>
          </a:xfrm>
        </p:spPr>
        <p:txBody>
          <a:bodyPr anchor="t">
            <a:normAutofit/>
          </a:bodyPr>
          <a:lstStyle>
            <a:lvl1pPr algn="l">
              <a:defRPr sz="4000" b="1" cap="none">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i="1">
                <a:solidFill>
                  <a:schemeClr val="accent6"/>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fld id="{03AC8884-A2C0-480A-8F93-416A1951ADB1}" type="slidenum">
              <a:rPr lang="en-US"/>
              <a:pPr>
                <a:defRPr/>
              </a:pPr>
              <a:t>‹#›</a:t>
            </a:fld>
            <a:endParaRPr lang="en-US"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5" name="Picture 2"/>
          <p:cNvPicPr preferRelativeResize="0">
            <a:picLocks noChangeArrowheads="1"/>
          </p:cNvPicPr>
          <p:nvPr userDrawn="1"/>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6"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sz="half" idx="1"/>
          </p:nvPr>
        </p:nvSpPr>
        <p:spPr>
          <a:xfrm>
            <a:off x="457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İçerik Yer Tutucusu"/>
          <p:cNvSpPr>
            <a:spLocks noGrp="1"/>
          </p:cNvSpPr>
          <p:nvPr>
            <p:ph sz="half" idx="2"/>
          </p:nvPr>
        </p:nvSpPr>
        <p:spPr>
          <a:xfrm>
            <a:off x="4648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0"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8"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9"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951937AC-611E-4D04-ADF6-6E2821451D84}" type="slidenum">
              <a:rPr lang="en-US"/>
              <a:pPr>
                <a:defRPr/>
              </a:pPr>
              <a:t>‹#›</a:t>
            </a:fld>
            <a:endParaRPr lang="en-US"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8"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Metin Yer Tutucusu"/>
          <p:cNvSpPr>
            <a:spLocks noGrp="1"/>
          </p:cNvSpPr>
          <p:nvPr>
            <p:ph type="body" idx="1"/>
          </p:nvPr>
        </p:nvSpPr>
        <p:spPr>
          <a:xfrm>
            <a:off x="457200" y="764704"/>
            <a:ext cx="4040188"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700808"/>
            <a:ext cx="4040188"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4 Metin Yer Tutucusu"/>
          <p:cNvSpPr>
            <a:spLocks noGrp="1"/>
          </p:cNvSpPr>
          <p:nvPr>
            <p:ph type="body" sz="quarter" idx="3"/>
          </p:nvPr>
        </p:nvSpPr>
        <p:spPr>
          <a:xfrm>
            <a:off x="4644000" y="764704"/>
            <a:ext cx="4041775"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700808"/>
            <a:ext cx="4041775"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10"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F01FF94B-460A-4239-8445-0198E8CBE040}" type="slidenum">
              <a:rPr lang="en-US"/>
              <a:pPr>
                <a:defRPr/>
              </a:pPr>
              <a:t>‹#›</a:t>
            </a:fld>
            <a:endParaRPr lang="en-US"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4"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28"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098C9D54-E298-4D0A-9FFA-29FC92E4F6B2}" type="slidenum">
              <a:rPr lang="en-US"/>
              <a:pPr>
                <a:defRPr/>
              </a:pPr>
              <a:t>‹#›</a:t>
            </a:fld>
            <a:endParaRPr lang="en-US" dirty="0"/>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sp>
        <p:nvSpPr>
          <p:cNvPr id="3"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4"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101D83E3-50F8-483A-BDF1-2209ECA950F1}" type="slidenum">
              <a:rPr lang="en-US"/>
              <a:pPr>
                <a:defRPr/>
              </a:pPr>
              <a:t>‹#›</a:t>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107950"/>
            <a:ext cx="9144000" cy="504825"/>
          </a:xfrm>
          <a:prstGeom prst="rect">
            <a:avLst/>
          </a:prstGeom>
          <a:noFill/>
          <a:ln w="9525">
            <a:noFill/>
            <a:miter lim="800000"/>
            <a:headEnd/>
            <a:tailEnd/>
          </a:ln>
        </p:spPr>
      </p:pic>
      <p:pic>
        <p:nvPicPr>
          <p:cNvPr id="5" name="Picture 2"/>
          <p:cNvPicPr preferRelativeResize="0">
            <a:picLocks noChangeArrowheads="1"/>
          </p:cNvPicPr>
          <p:nvPr/>
        </p:nvPicPr>
        <p:blipFill>
          <a:blip r:embed="rId3"/>
          <a:srcRect/>
          <a:stretch>
            <a:fillRect/>
          </a:stretch>
        </p:blipFill>
        <p:spPr bwMode="auto">
          <a:xfrm>
            <a:off x="0" y="6553200"/>
            <a:ext cx="9144000" cy="252413"/>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idx="1"/>
          </p:nvPr>
        </p:nvSpPr>
        <p:spPr>
          <a:xfrm>
            <a:off x="468000" y="836712"/>
            <a:ext cx="8280000" cy="56072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dirty="0"/>
          </a:p>
        </p:txBody>
      </p:sp>
      <p:sp>
        <p:nvSpPr>
          <p:cNvPr id="8"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C327448B-6B1F-43CC-8D2F-465B600A9DCE}" type="slidenum">
              <a:rPr lang="en-US"/>
              <a:pPr>
                <a:defRPr/>
              </a:pPr>
              <a:t>‹#›</a:t>
            </a:fld>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5" name="6 Grup"/>
          <p:cNvGrpSpPr>
            <a:grpSpLocks/>
          </p:cNvGrpSpPr>
          <p:nvPr/>
        </p:nvGrpSpPr>
        <p:grpSpPr bwMode="auto">
          <a:xfrm>
            <a:off x="252413" y="296863"/>
            <a:ext cx="2339975" cy="287337"/>
            <a:chOff x="285750" y="2714625"/>
            <a:chExt cx="2333625" cy="287338"/>
          </a:xfrm>
        </p:grpSpPr>
        <p:pic>
          <p:nvPicPr>
            <p:cNvPr id="6" name="Picture 4"/>
            <p:cNvPicPr>
              <a:picLocks noChangeAspect="1" noChangeArrowheads="1"/>
            </p:cNvPicPr>
            <p:nvPr/>
          </p:nvPicPr>
          <p:blipFill>
            <a:blip r:embed="rId2"/>
            <a:srcRect/>
            <a:stretch>
              <a:fillRect/>
            </a:stretch>
          </p:blipFill>
          <p:spPr bwMode="auto">
            <a:xfrm>
              <a:off x="285750" y="2714625"/>
              <a:ext cx="2333625" cy="287338"/>
            </a:xfrm>
            <a:prstGeom prst="rect">
              <a:avLst/>
            </a:prstGeom>
            <a:noFill/>
            <a:ln w="9525">
              <a:noFill/>
              <a:miter lim="800000"/>
              <a:headEnd/>
              <a:tailEnd/>
            </a:ln>
          </p:spPr>
        </p:pic>
        <p:pic>
          <p:nvPicPr>
            <p:cNvPr id="7" name="Picture 4"/>
            <p:cNvPicPr>
              <a:picLocks noChangeAspect="1" noChangeArrowheads="1"/>
            </p:cNvPicPr>
            <p:nvPr userDrawn="1"/>
          </p:nvPicPr>
          <p:blipFill>
            <a:blip r:embed="rId2"/>
            <a:srcRect/>
            <a:stretch>
              <a:fillRect/>
            </a:stretch>
          </p:blipFill>
          <p:spPr bwMode="auto">
            <a:xfrm>
              <a:off x="285750" y="2714625"/>
              <a:ext cx="2333625" cy="287338"/>
            </a:xfrm>
            <a:prstGeom prst="rect">
              <a:avLst/>
            </a:prstGeom>
            <a:noFill/>
            <a:ln w="9525">
              <a:noFill/>
              <a:miter lim="800000"/>
              <a:headEnd/>
              <a:tailEnd/>
            </a:ln>
          </p:spPr>
        </p:pic>
      </p:grpSp>
      <p:pic>
        <p:nvPicPr>
          <p:cNvPr id="8" name="Picture 2"/>
          <p:cNvPicPr preferRelativeResize="0">
            <a:picLocks noChangeArrowheads="1"/>
          </p:cNvPicPr>
          <p:nvPr/>
        </p:nvPicPr>
        <p:blipFill>
          <a:blip r:embed="rId3"/>
          <a:srcRect/>
          <a:stretch>
            <a:fillRect/>
          </a:stretch>
        </p:blipFill>
        <p:spPr bwMode="auto">
          <a:xfrm>
            <a:off x="0" y="6553200"/>
            <a:ext cx="9144000" cy="252413"/>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4"/>
          <a:srcRect/>
          <a:stretch>
            <a:fillRect/>
          </a:stretch>
        </p:blipFill>
        <p:spPr bwMode="auto">
          <a:xfrm>
            <a:off x="419100" y="-1588"/>
            <a:ext cx="971550" cy="882651"/>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52000" y="900000"/>
            <a:ext cx="2340000" cy="2340000"/>
          </a:xfrm>
        </p:spPr>
        <p:txBody>
          <a:bodyPr>
            <a:noAutofit/>
          </a:bodyPr>
          <a:lstStyle>
            <a:lvl1pPr algn="ctr">
              <a:defRPr sz="36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İçerik Yer Tutucusu"/>
          <p:cNvSpPr>
            <a:spLocks noGrp="1"/>
          </p:cNvSpPr>
          <p:nvPr>
            <p:ph idx="1"/>
          </p:nvPr>
        </p:nvSpPr>
        <p:spPr>
          <a:xfrm>
            <a:off x="2786050" y="273050"/>
            <a:ext cx="5900750" cy="5853113"/>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Metin Yer Tutucusu"/>
          <p:cNvSpPr>
            <a:spLocks noGrp="1"/>
          </p:cNvSpPr>
          <p:nvPr>
            <p:ph type="body" sz="half" idx="2"/>
          </p:nvPr>
        </p:nvSpPr>
        <p:spPr>
          <a:xfrm>
            <a:off x="252000" y="3384000"/>
            <a:ext cx="2340000" cy="2736000"/>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DBFB2071-E961-4D22-92FE-973AC770ED67}" type="slidenum">
              <a:rPr lang="en-US"/>
              <a:pPr>
                <a:defRPr/>
              </a:pPr>
              <a:t>‹#›</a:t>
            </a:fld>
            <a:endParaRPr lang="en-US" dirty="0"/>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6" name="Picture 2"/>
          <p:cNvPicPr preferRelativeResize="0">
            <a:picLocks noChangeArrowheads="1"/>
          </p:cNvPicPr>
          <p:nvPr/>
        </p:nvPicPr>
        <p:blipFill>
          <a:blip r:embed="rId3"/>
          <a:srcRect/>
          <a:stretch>
            <a:fillRect/>
          </a:stretch>
        </p:blipFill>
        <p:spPr bwMode="auto">
          <a:xfrm>
            <a:off x="647700" y="4240213"/>
            <a:ext cx="8496300" cy="39687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4"/>
          <a:srcRect/>
          <a:stretch>
            <a:fillRect/>
          </a:stretch>
        </p:blipFill>
        <p:spPr bwMode="auto">
          <a:xfrm>
            <a:off x="0" y="39973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28600" y="4876800"/>
            <a:ext cx="8763000" cy="566738"/>
          </a:xfrm>
        </p:spPr>
        <p:txBody>
          <a:bodyPr anchor="b">
            <a:noAutofit/>
          </a:bodyPr>
          <a:lstStyle>
            <a:lvl1pPr algn="l">
              <a:defRPr sz="32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Resim Yer Tutucusu"/>
          <p:cNvSpPr>
            <a:spLocks noGrp="1"/>
          </p:cNvSpPr>
          <p:nvPr>
            <p:ph type="pic" idx="1"/>
          </p:nvPr>
        </p:nvSpPr>
        <p:spPr>
          <a:xfrm>
            <a:off x="1600200" y="228600"/>
            <a:ext cx="7391400" cy="3843343"/>
          </a:xfrm>
        </p:spPr>
        <p:txBody>
          <a:bodyPr rtlCol="0">
            <a:normAutofit/>
          </a:bodyPr>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dirty="0"/>
          </a:p>
        </p:txBody>
      </p:sp>
      <p:sp>
        <p:nvSpPr>
          <p:cNvPr id="4" name="3 Metin Yer Tutucusu"/>
          <p:cNvSpPr>
            <a:spLocks noGrp="1"/>
          </p:cNvSpPr>
          <p:nvPr>
            <p:ph type="body" sz="half" idx="2"/>
          </p:nvPr>
        </p:nvSpPr>
        <p:spPr>
          <a:xfrm>
            <a:off x="228600" y="5443538"/>
            <a:ext cx="8763000" cy="804862"/>
          </a:xfrm>
        </p:spPr>
        <p:txBody>
          <a:bodyP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9"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0A77E634-7919-4BCB-B126-41B42559B019}" type="slidenum">
              <a:rPr lang="en-US"/>
              <a:pPr>
                <a:defRPr/>
              </a:pPr>
              <a:t>‹#›</a:t>
            </a:fld>
            <a:endParaRPr lang="en-US" dirty="0"/>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5" name="Picture 2"/>
          <p:cNvPicPr preferRelativeResize="0">
            <a:picLocks noChangeArrowheads="1"/>
          </p:cNvPicPr>
          <p:nvPr userDrawn="1"/>
        </p:nvPicPr>
        <p:blipFill>
          <a:blip r:embed="rId3"/>
          <a:srcRect/>
          <a:stretch>
            <a:fillRect/>
          </a:stretch>
        </p:blipFill>
        <p:spPr bwMode="auto">
          <a:xfrm>
            <a:off x="0" y="144463"/>
            <a:ext cx="9144000" cy="468312"/>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Dikey Metin Yer Tutucusu"/>
          <p:cNvSpPr>
            <a:spLocks noGrp="1"/>
          </p:cNvSpPr>
          <p:nvPr>
            <p:ph type="body" orient="vert" idx="1"/>
          </p:nvPr>
        </p:nvSpPr>
        <p:spPr>
          <a:xfrm>
            <a:off x="457200" y="764704"/>
            <a:ext cx="8229600" cy="5361459"/>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25"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8"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A103BC62-3F69-4D30-A171-A409234977EB}" type="slidenum">
              <a:rPr lang="en-US"/>
              <a:pPr>
                <a:defRPr/>
              </a:pPr>
              <a:t>‹#›</a:t>
            </a:fld>
            <a:endParaRPr lang="en-US" dirty="0"/>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6170613" y="0"/>
            <a:ext cx="395287" cy="6870700"/>
          </a:xfrm>
          <a:prstGeom prst="rect">
            <a:avLst/>
          </a:prstGeom>
          <a:noFill/>
          <a:ln w="9525">
            <a:noFill/>
            <a:miter lim="800000"/>
            <a:headEnd/>
            <a:tailEnd/>
          </a:ln>
        </p:spPr>
      </p:pic>
      <p:pic>
        <p:nvPicPr>
          <p:cNvPr id="5" name="Picture 4"/>
          <p:cNvPicPr>
            <a:picLocks noChangeAspect="1" noChangeArrowheads="1"/>
          </p:cNvPicPr>
          <p:nvPr/>
        </p:nvPicPr>
        <p:blipFill>
          <a:blip r:embed="rId2"/>
          <a:srcRect/>
          <a:stretch>
            <a:fillRect/>
          </a:stretch>
        </p:blipFill>
        <p:spPr bwMode="auto">
          <a:xfrm>
            <a:off x="104775" y="0"/>
            <a:ext cx="395288" cy="6858000"/>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3"/>
          <a:srcRect/>
          <a:stretch>
            <a:fillRect/>
          </a:stretch>
        </p:blipFill>
        <p:spPr bwMode="auto">
          <a:xfrm>
            <a:off x="5927725" y="115888"/>
            <a:ext cx="882650" cy="971550"/>
          </a:xfrm>
          <a:prstGeom prst="rect">
            <a:avLst/>
          </a:prstGeom>
          <a:noFill/>
          <a:ln>
            <a:noFill/>
          </a:ln>
          <a:effectLst>
            <a:outerShdw blurRad="190500" algn="tl" rotWithShape="0">
              <a:srgbClr val="000000">
                <a:alpha val="70000"/>
              </a:srgbClr>
            </a:outerShdw>
          </a:effectLst>
          <a:extLst/>
        </p:spPr>
      </p:pic>
      <p:sp>
        <p:nvSpPr>
          <p:cNvPr id="2" name="1 Dikey Başlık"/>
          <p:cNvSpPr>
            <a:spLocks noGrp="1"/>
          </p:cNvSpPr>
          <p:nvPr>
            <p:ph type="title" orient="vert"/>
          </p:nvPr>
        </p:nvSpPr>
        <p:spPr>
          <a:xfrm>
            <a:off x="6629400" y="274638"/>
            <a:ext cx="2057400" cy="5851525"/>
          </a:xfrm>
        </p:spPr>
        <p:txBody>
          <a:bodyPr vert="eaVert"/>
          <a:lstStyle>
            <a:lvl1pPr>
              <a:defRPr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Dikey Metin Yer Tutucusu"/>
          <p:cNvSpPr>
            <a:spLocks noGrp="1"/>
          </p:cNvSpPr>
          <p:nvPr>
            <p:ph type="body" orient="vert" idx="1"/>
          </p:nvPr>
        </p:nvSpPr>
        <p:spPr>
          <a:xfrm>
            <a:off x="642910" y="274638"/>
            <a:ext cx="5429288" cy="5851525"/>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4 Altbilgi Yer Tutucusu"/>
          <p:cNvSpPr>
            <a:spLocks noGrp="1"/>
          </p:cNvSpPr>
          <p:nvPr>
            <p:ph type="ftr" sz="quarter" idx="10"/>
          </p:nvPr>
        </p:nvSpPr>
        <p:spPr>
          <a:xfrm rot="5400000">
            <a:off x="-2039937" y="3532188"/>
            <a:ext cx="4714875" cy="365125"/>
          </a:xfrm>
        </p:spPr>
        <p:txBody>
          <a:bodyPr/>
          <a:lstStyle>
            <a:lvl1pPr fontAlgn="auto">
              <a:spcBef>
                <a:spcPts val="0"/>
              </a:spcBef>
              <a:spcAft>
                <a:spcPts val="0"/>
              </a:spcAft>
              <a:defRPr sz="1400">
                <a:solidFill>
                  <a:prstClr val="white">
                    <a:lumMod val="85000"/>
                  </a:prstClr>
                </a:solidFill>
                <a:latin typeface="Calibri" pitchFamily="34" charset="0"/>
              </a:defRPr>
            </a:lvl1pPr>
          </a:lstStyle>
          <a:p>
            <a:pPr>
              <a:defRPr/>
            </a:pPr>
            <a:r>
              <a:rPr lang="nn-NO"/>
              <a:t>Ekonomik Araştırmalar ve Değerlendirme Genel Müdürlüğü</a:t>
            </a:r>
            <a:endParaRPr lang="tr-TR"/>
          </a:p>
        </p:txBody>
      </p:sp>
      <p:sp>
        <p:nvSpPr>
          <p:cNvPr id="8" name="5 Slayt Numarası Yer Tutucusu"/>
          <p:cNvSpPr>
            <a:spLocks noGrp="1"/>
          </p:cNvSpPr>
          <p:nvPr>
            <p:ph type="sldNum" sz="quarter" idx="11"/>
          </p:nvPr>
        </p:nvSpPr>
        <p:spPr>
          <a:xfrm rot="5400000">
            <a:off x="125413" y="6303962"/>
            <a:ext cx="400050" cy="365125"/>
          </a:xfrm>
        </p:spPr>
        <p:txBody>
          <a:bodyPr/>
          <a:lstStyle>
            <a:lvl1pPr fontAlgn="auto">
              <a:spcBef>
                <a:spcPts val="0"/>
              </a:spcBef>
              <a:spcAft>
                <a:spcPts val="0"/>
              </a:spcAft>
              <a:defRPr sz="1400">
                <a:solidFill>
                  <a:prstClr val="white">
                    <a:lumMod val="85000"/>
                  </a:prstClr>
                </a:solidFill>
                <a:latin typeface="Calibri" pitchFamily="34" charset="0"/>
              </a:defRPr>
            </a:lvl1pPr>
          </a:lstStyle>
          <a:p>
            <a:pPr>
              <a:defRPr/>
            </a:pPr>
            <a:fld id="{DA347DBF-0AAA-40E2-88D0-9ECDF851EA0B}"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cSld name="Başlık, Metin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Grafik Yer Tutucusu 3"/>
          <p:cNvSpPr>
            <a:spLocks noGrp="1"/>
          </p:cNvSpPr>
          <p:nvPr>
            <p:ph type="chart" sz="half" idx="2"/>
          </p:nvPr>
        </p:nvSpPr>
        <p:spPr>
          <a:xfrm>
            <a:off x="4648200" y="1600200"/>
            <a:ext cx="4038600" cy="4525963"/>
          </a:xfrm>
          <a:prstGeom prst="rect">
            <a:avLst/>
          </a:prstGeom>
        </p:spPr>
        <p:txBody>
          <a:bodyPr/>
          <a:lstStyle/>
          <a:p>
            <a:pPr lvl="0"/>
            <a:endParaRPr lang="tr-TR" noProof="0"/>
          </a:p>
        </p:txBody>
      </p:sp>
      <p:sp>
        <p:nvSpPr>
          <p:cNvPr id="5" name="Slayt Numarası Yer Tutucusu 5"/>
          <p:cNvSpPr>
            <a:spLocks noGrp="1"/>
          </p:cNvSpPr>
          <p:nvPr>
            <p:ph type="sldNum" sz="quarter" idx="10"/>
          </p:nvPr>
        </p:nvSpPr>
        <p:spPr>
          <a:xfrm>
            <a:off x="0" y="6237288"/>
            <a:ext cx="9144000" cy="390525"/>
          </a:xfrm>
        </p:spPr>
        <p:txBody>
          <a:bodyPr/>
          <a:lstStyle>
            <a:lvl1pPr fontAlgn="auto">
              <a:spcBef>
                <a:spcPts val="0"/>
              </a:spcBef>
              <a:spcAft>
                <a:spcPts val="0"/>
              </a:spcAft>
              <a:defRPr/>
            </a:lvl1pPr>
          </a:lstStyle>
          <a:p>
            <a:pPr>
              <a:defRPr/>
            </a:pPr>
            <a:fld id="{75F0FD9B-2D5B-4540-9CA3-24673D3089CF}" type="slidenum">
              <a:rPr lang="tr-TR"/>
              <a:pPr>
                <a:defRPr/>
              </a:pPr>
              <a:t>‹#›</a:t>
            </a:fld>
            <a:r>
              <a:rPr lang="tr-TR"/>
              <a:t>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647700" y="735013"/>
            <a:ext cx="8496300" cy="396875"/>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3"/>
          <a:srcRect/>
          <a:stretch>
            <a:fillRect/>
          </a:stretch>
        </p:blipFill>
        <p:spPr bwMode="auto">
          <a:xfrm>
            <a:off x="665163" y="492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ctrTitle"/>
          </p:nvPr>
        </p:nvSpPr>
        <p:spPr>
          <a:xfrm>
            <a:off x="360000" y="2160000"/>
            <a:ext cx="8424000" cy="1620000"/>
          </a:xfrm>
        </p:spPr>
        <p:txBody>
          <a:bodyPr/>
          <a:lstStyle>
            <a:lvl1pPr>
              <a:defRPr sz="54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360000" y="4176000"/>
            <a:ext cx="8424000" cy="571504"/>
          </a:xfrm>
        </p:spPr>
        <p:txBody>
          <a:bodyPr>
            <a:noAutofit/>
          </a:bodyPr>
          <a:lstStyle>
            <a:lvl1pPr marL="0" indent="0" algn="ctr">
              <a:buNone/>
              <a:defRPr sz="3200" i="1">
                <a:solidFill>
                  <a:schemeClr val="accent6"/>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en-US" dirty="0"/>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fld id="{89178500-3355-4F7A-864C-F1FCEC92F3CF}" type="slidenum">
              <a:rPr lang="en-US"/>
              <a:pPr>
                <a:defRPr/>
              </a:pPr>
              <a:t>‹#›</a:t>
            </a:fld>
            <a:endParaRPr lang="en-US" dirty="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107950"/>
            <a:ext cx="9144000" cy="504825"/>
          </a:xfrm>
          <a:prstGeom prst="rect">
            <a:avLst/>
          </a:prstGeom>
          <a:noFill/>
          <a:ln w="9525">
            <a:noFill/>
            <a:miter lim="800000"/>
            <a:headEnd/>
            <a:tailEnd/>
          </a:ln>
        </p:spPr>
      </p:pic>
      <p:pic>
        <p:nvPicPr>
          <p:cNvPr id="5" name="Picture 2"/>
          <p:cNvPicPr preferRelativeResize="0">
            <a:picLocks noChangeArrowheads="1"/>
          </p:cNvPicPr>
          <p:nvPr/>
        </p:nvPicPr>
        <p:blipFill>
          <a:blip r:embed="rId3"/>
          <a:srcRect/>
          <a:stretch>
            <a:fillRect/>
          </a:stretch>
        </p:blipFill>
        <p:spPr bwMode="auto">
          <a:xfrm>
            <a:off x="0" y="6553200"/>
            <a:ext cx="9144000" cy="252413"/>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idx="1"/>
          </p:nvPr>
        </p:nvSpPr>
        <p:spPr>
          <a:xfrm>
            <a:off x="468000" y="836712"/>
            <a:ext cx="8280000" cy="56072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dirty="0"/>
          </a:p>
        </p:txBody>
      </p:sp>
      <p:sp>
        <p:nvSpPr>
          <p:cNvPr id="8"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897E1E11-61E5-4489-ADCB-EC06CEDF2FC0}" type="slidenum">
              <a:rPr lang="en-US"/>
              <a:pPr>
                <a:defRPr/>
              </a:pPr>
              <a:t>‹#›</a:t>
            </a:fld>
            <a:endParaRPr lang="en-US" dirty="0"/>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srcRect/>
          <a:stretch>
            <a:fillRect/>
          </a:stretch>
        </p:blipFill>
        <p:spPr bwMode="auto">
          <a:xfrm>
            <a:off x="0" y="2205038"/>
            <a:ext cx="9144000" cy="503237"/>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3"/>
          <a:srcRect/>
          <a:stretch>
            <a:fillRect/>
          </a:stretch>
        </p:blipFill>
        <p:spPr bwMode="auto">
          <a:xfrm>
            <a:off x="323850" y="2016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722313" y="4406900"/>
            <a:ext cx="7772400" cy="1362075"/>
          </a:xfrm>
        </p:spPr>
        <p:txBody>
          <a:bodyPr anchor="t">
            <a:normAutofit/>
          </a:bodyPr>
          <a:lstStyle>
            <a:lvl1pPr algn="l">
              <a:defRPr sz="4000" b="1" cap="none">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i="1">
                <a:solidFill>
                  <a:schemeClr val="accent6"/>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fld id="{8F38F7A2-DE81-46B7-A207-07790E05565E}" type="slidenum">
              <a:rPr lang="en-US"/>
              <a:pPr>
                <a:defRPr/>
              </a:pPr>
              <a:t>‹#›</a:t>
            </a:fld>
            <a:endParaRPr lang="en-US" dirty="0"/>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5" name="Picture 2"/>
          <p:cNvPicPr preferRelativeResize="0">
            <a:picLocks noChangeArrowheads="1"/>
          </p:cNvPicPr>
          <p:nvPr userDrawn="1"/>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6"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sz="half" idx="1"/>
          </p:nvPr>
        </p:nvSpPr>
        <p:spPr>
          <a:xfrm>
            <a:off x="457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İçerik Yer Tutucusu"/>
          <p:cNvSpPr>
            <a:spLocks noGrp="1"/>
          </p:cNvSpPr>
          <p:nvPr>
            <p:ph sz="half" idx="2"/>
          </p:nvPr>
        </p:nvSpPr>
        <p:spPr>
          <a:xfrm>
            <a:off x="4648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0"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8"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9"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340671A8-62CC-45CC-A920-92B8492746BA}" type="slidenum">
              <a:rPr lang="en-US"/>
              <a:pPr>
                <a:defRPr/>
              </a:pPr>
              <a:t>‹#›</a:t>
            </a:fld>
            <a:endParaRPr lang="en-US" dirty="0"/>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8"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Metin Yer Tutucusu"/>
          <p:cNvSpPr>
            <a:spLocks noGrp="1"/>
          </p:cNvSpPr>
          <p:nvPr>
            <p:ph type="body" idx="1"/>
          </p:nvPr>
        </p:nvSpPr>
        <p:spPr>
          <a:xfrm>
            <a:off x="457200" y="764704"/>
            <a:ext cx="4040188"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700808"/>
            <a:ext cx="4040188"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4 Metin Yer Tutucusu"/>
          <p:cNvSpPr>
            <a:spLocks noGrp="1"/>
          </p:cNvSpPr>
          <p:nvPr>
            <p:ph type="body" sz="quarter" idx="3"/>
          </p:nvPr>
        </p:nvSpPr>
        <p:spPr>
          <a:xfrm>
            <a:off x="4644000" y="764704"/>
            <a:ext cx="4041775"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700808"/>
            <a:ext cx="4041775"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10"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47E06D55-4232-4ED5-ACCA-A0FD5E1FE35F}" type="slidenum">
              <a:rPr lang="en-US"/>
              <a:pPr>
                <a:defRPr/>
              </a:pPr>
              <a:t>‹#›</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srcRect/>
          <a:stretch>
            <a:fillRect/>
          </a:stretch>
        </p:blipFill>
        <p:spPr bwMode="auto">
          <a:xfrm>
            <a:off x="0" y="2205038"/>
            <a:ext cx="9144000" cy="503237"/>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3"/>
          <a:srcRect/>
          <a:stretch>
            <a:fillRect/>
          </a:stretch>
        </p:blipFill>
        <p:spPr bwMode="auto">
          <a:xfrm>
            <a:off x="323850" y="2016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722313" y="4406900"/>
            <a:ext cx="7772400" cy="1362075"/>
          </a:xfrm>
        </p:spPr>
        <p:txBody>
          <a:bodyPr anchor="t">
            <a:normAutofit/>
          </a:bodyPr>
          <a:lstStyle>
            <a:lvl1pPr algn="l">
              <a:defRPr sz="4000" b="1" cap="none">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i="1">
                <a:solidFill>
                  <a:schemeClr val="accent6"/>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fld id="{21547E95-886F-4222-8DE3-05C1B9BD470E}" type="slidenum">
              <a:rPr lang="en-US"/>
              <a:pPr>
                <a:defRPr/>
              </a:pPr>
              <a:t>‹#›</a:t>
            </a:fld>
            <a:endParaRPr lang="en-US"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4"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28"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8CAA1D0D-1518-43C6-87FC-5E777E756CFB}" type="slidenum">
              <a:rPr lang="en-US"/>
              <a:pPr>
                <a:defRPr/>
              </a:pPr>
              <a:t>‹#›</a:t>
            </a:fld>
            <a:endParaRPr lang="en-US" dirty="0"/>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sp>
        <p:nvSpPr>
          <p:cNvPr id="3"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4"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6B080D7D-96E4-4F2E-9DE3-4B137A763924}" type="slidenum">
              <a:rPr lang="en-US"/>
              <a:pPr>
                <a:defRPr/>
              </a:pPr>
              <a:t>‹#›</a:t>
            </a:fld>
            <a:endParaRPr lang="en-US" dirty="0"/>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5" name="6 Grup"/>
          <p:cNvGrpSpPr>
            <a:grpSpLocks/>
          </p:cNvGrpSpPr>
          <p:nvPr/>
        </p:nvGrpSpPr>
        <p:grpSpPr bwMode="auto">
          <a:xfrm>
            <a:off x="252413" y="296863"/>
            <a:ext cx="2339975" cy="287337"/>
            <a:chOff x="285750" y="2714625"/>
            <a:chExt cx="2333625" cy="287338"/>
          </a:xfrm>
        </p:grpSpPr>
        <p:pic>
          <p:nvPicPr>
            <p:cNvPr id="6" name="Picture 4"/>
            <p:cNvPicPr>
              <a:picLocks noChangeAspect="1" noChangeArrowheads="1"/>
            </p:cNvPicPr>
            <p:nvPr/>
          </p:nvPicPr>
          <p:blipFill>
            <a:blip r:embed="rId2"/>
            <a:srcRect/>
            <a:stretch>
              <a:fillRect/>
            </a:stretch>
          </p:blipFill>
          <p:spPr bwMode="auto">
            <a:xfrm>
              <a:off x="285750" y="2714625"/>
              <a:ext cx="2333625" cy="287338"/>
            </a:xfrm>
            <a:prstGeom prst="rect">
              <a:avLst/>
            </a:prstGeom>
            <a:noFill/>
            <a:ln w="9525">
              <a:noFill/>
              <a:miter lim="800000"/>
              <a:headEnd/>
              <a:tailEnd/>
            </a:ln>
          </p:spPr>
        </p:pic>
        <p:pic>
          <p:nvPicPr>
            <p:cNvPr id="7" name="Picture 4"/>
            <p:cNvPicPr>
              <a:picLocks noChangeAspect="1" noChangeArrowheads="1"/>
            </p:cNvPicPr>
            <p:nvPr userDrawn="1"/>
          </p:nvPicPr>
          <p:blipFill>
            <a:blip r:embed="rId2"/>
            <a:srcRect/>
            <a:stretch>
              <a:fillRect/>
            </a:stretch>
          </p:blipFill>
          <p:spPr bwMode="auto">
            <a:xfrm>
              <a:off x="285750" y="2714625"/>
              <a:ext cx="2333625" cy="287338"/>
            </a:xfrm>
            <a:prstGeom prst="rect">
              <a:avLst/>
            </a:prstGeom>
            <a:noFill/>
            <a:ln w="9525">
              <a:noFill/>
              <a:miter lim="800000"/>
              <a:headEnd/>
              <a:tailEnd/>
            </a:ln>
          </p:spPr>
        </p:pic>
      </p:grpSp>
      <p:pic>
        <p:nvPicPr>
          <p:cNvPr id="8" name="Picture 2"/>
          <p:cNvPicPr preferRelativeResize="0">
            <a:picLocks noChangeArrowheads="1"/>
          </p:cNvPicPr>
          <p:nvPr/>
        </p:nvPicPr>
        <p:blipFill>
          <a:blip r:embed="rId3"/>
          <a:srcRect/>
          <a:stretch>
            <a:fillRect/>
          </a:stretch>
        </p:blipFill>
        <p:spPr bwMode="auto">
          <a:xfrm>
            <a:off x="0" y="6553200"/>
            <a:ext cx="9144000" cy="252413"/>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4"/>
          <a:srcRect/>
          <a:stretch>
            <a:fillRect/>
          </a:stretch>
        </p:blipFill>
        <p:spPr bwMode="auto">
          <a:xfrm>
            <a:off x="419100" y="-1588"/>
            <a:ext cx="971550" cy="882651"/>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52000" y="900000"/>
            <a:ext cx="2340000" cy="2340000"/>
          </a:xfrm>
        </p:spPr>
        <p:txBody>
          <a:bodyPr>
            <a:noAutofit/>
          </a:bodyPr>
          <a:lstStyle>
            <a:lvl1pPr algn="ctr">
              <a:defRPr sz="36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İçerik Yer Tutucusu"/>
          <p:cNvSpPr>
            <a:spLocks noGrp="1"/>
          </p:cNvSpPr>
          <p:nvPr>
            <p:ph idx="1"/>
          </p:nvPr>
        </p:nvSpPr>
        <p:spPr>
          <a:xfrm>
            <a:off x="2786050" y="273050"/>
            <a:ext cx="5900750" cy="5853113"/>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Metin Yer Tutucusu"/>
          <p:cNvSpPr>
            <a:spLocks noGrp="1"/>
          </p:cNvSpPr>
          <p:nvPr>
            <p:ph type="body" sz="half" idx="2"/>
          </p:nvPr>
        </p:nvSpPr>
        <p:spPr>
          <a:xfrm>
            <a:off x="252000" y="3384000"/>
            <a:ext cx="2340000" cy="2736000"/>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FB6DFC90-B938-4247-9D6F-4F1A01E10C94}" type="slidenum">
              <a:rPr lang="en-US"/>
              <a:pPr>
                <a:defRPr/>
              </a:pPr>
              <a:t>‹#›</a:t>
            </a:fld>
            <a:endParaRPr lang="en-US" dirty="0"/>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6" name="Picture 2"/>
          <p:cNvPicPr preferRelativeResize="0">
            <a:picLocks noChangeArrowheads="1"/>
          </p:cNvPicPr>
          <p:nvPr/>
        </p:nvPicPr>
        <p:blipFill>
          <a:blip r:embed="rId3"/>
          <a:srcRect/>
          <a:stretch>
            <a:fillRect/>
          </a:stretch>
        </p:blipFill>
        <p:spPr bwMode="auto">
          <a:xfrm>
            <a:off x="647700" y="4240213"/>
            <a:ext cx="8496300" cy="39687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4"/>
          <a:srcRect/>
          <a:stretch>
            <a:fillRect/>
          </a:stretch>
        </p:blipFill>
        <p:spPr bwMode="auto">
          <a:xfrm>
            <a:off x="0" y="39973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28600" y="4876800"/>
            <a:ext cx="8763000" cy="566738"/>
          </a:xfrm>
        </p:spPr>
        <p:txBody>
          <a:bodyPr anchor="b">
            <a:noAutofit/>
          </a:bodyPr>
          <a:lstStyle>
            <a:lvl1pPr algn="l">
              <a:defRPr sz="32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Resim Yer Tutucusu"/>
          <p:cNvSpPr>
            <a:spLocks noGrp="1"/>
          </p:cNvSpPr>
          <p:nvPr>
            <p:ph type="pic" idx="1"/>
          </p:nvPr>
        </p:nvSpPr>
        <p:spPr>
          <a:xfrm>
            <a:off x="1600200" y="228600"/>
            <a:ext cx="7391400" cy="3843343"/>
          </a:xfrm>
        </p:spPr>
        <p:txBody>
          <a:bodyPr rtlCol="0">
            <a:normAutofit/>
          </a:bodyPr>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dirty="0"/>
          </a:p>
        </p:txBody>
      </p:sp>
      <p:sp>
        <p:nvSpPr>
          <p:cNvPr id="4" name="3 Metin Yer Tutucusu"/>
          <p:cNvSpPr>
            <a:spLocks noGrp="1"/>
          </p:cNvSpPr>
          <p:nvPr>
            <p:ph type="body" sz="half" idx="2"/>
          </p:nvPr>
        </p:nvSpPr>
        <p:spPr>
          <a:xfrm>
            <a:off x="228600" y="5443538"/>
            <a:ext cx="8763000" cy="804862"/>
          </a:xfrm>
        </p:spPr>
        <p:txBody>
          <a:bodyP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9"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2AC3702C-0067-4426-AD5D-3E6FE9F4A99A}" type="slidenum">
              <a:rPr lang="en-US"/>
              <a:pPr>
                <a:defRPr/>
              </a:pPr>
              <a:t>‹#›</a:t>
            </a:fld>
            <a:endParaRPr lang="en-US" dirty="0"/>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5" name="Picture 2"/>
          <p:cNvPicPr preferRelativeResize="0">
            <a:picLocks noChangeArrowheads="1"/>
          </p:cNvPicPr>
          <p:nvPr userDrawn="1"/>
        </p:nvPicPr>
        <p:blipFill>
          <a:blip r:embed="rId3"/>
          <a:srcRect/>
          <a:stretch>
            <a:fillRect/>
          </a:stretch>
        </p:blipFill>
        <p:spPr bwMode="auto">
          <a:xfrm>
            <a:off x="0" y="144463"/>
            <a:ext cx="9144000" cy="468312"/>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Dikey Metin Yer Tutucusu"/>
          <p:cNvSpPr>
            <a:spLocks noGrp="1"/>
          </p:cNvSpPr>
          <p:nvPr>
            <p:ph type="body" orient="vert" idx="1"/>
          </p:nvPr>
        </p:nvSpPr>
        <p:spPr>
          <a:xfrm>
            <a:off x="457200" y="764704"/>
            <a:ext cx="8229600" cy="5361459"/>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25"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8"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E6DD76B7-0034-4839-A5A1-C1A0E4E69B77}" type="slidenum">
              <a:rPr lang="en-US"/>
              <a:pPr>
                <a:defRPr/>
              </a:pPr>
              <a:t>‹#›</a:t>
            </a:fld>
            <a:endParaRPr lang="en-US" dirty="0"/>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6170613" y="0"/>
            <a:ext cx="395287" cy="6870700"/>
          </a:xfrm>
          <a:prstGeom prst="rect">
            <a:avLst/>
          </a:prstGeom>
          <a:noFill/>
          <a:ln w="9525">
            <a:noFill/>
            <a:miter lim="800000"/>
            <a:headEnd/>
            <a:tailEnd/>
          </a:ln>
        </p:spPr>
      </p:pic>
      <p:pic>
        <p:nvPicPr>
          <p:cNvPr id="5" name="Picture 4"/>
          <p:cNvPicPr>
            <a:picLocks noChangeAspect="1" noChangeArrowheads="1"/>
          </p:cNvPicPr>
          <p:nvPr/>
        </p:nvPicPr>
        <p:blipFill>
          <a:blip r:embed="rId2"/>
          <a:srcRect/>
          <a:stretch>
            <a:fillRect/>
          </a:stretch>
        </p:blipFill>
        <p:spPr bwMode="auto">
          <a:xfrm>
            <a:off x="104775" y="0"/>
            <a:ext cx="395288" cy="6858000"/>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3"/>
          <a:srcRect/>
          <a:stretch>
            <a:fillRect/>
          </a:stretch>
        </p:blipFill>
        <p:spPr bwMode="auto">
          <a:xfrm>
            <a:off x="5927725" y="115888"/>
            <a:ext cx="882650" cy="971550"/>
          </a:xfrm>
          <a:prstGeom prst="rect">
            <a:avLst/>
          </a:prstGeom>
          <a:noFill/>
          <a:ln>
            <a:noFill/>
          </a:ln>
          <a:effectLst>
            <a:outerShdw blurRad="190500" algn="tl" rotWithShape="0">
              <a:srgbClr val="000000">
                <a:alpha val="70000"/>
              </a:srgbClr>
            </a:outerShdw>
          </a:effectLst>
          <a:extLst/>
        </p:spPr>
      </p:pic>
      <p:sp>
        <p:nvSpPr>
          <p:cNvPr id="2" name="1 Dikey Başlık"/>
          <p:cNvSpPr>
            <a:spLocks noGrp="1"/>
          </p:cNvSpPr>
          <p:nvPr>
            <p:ph type="title" orient="vert"/>
          </p:nvPr>
        </p:nvSpPr>
        <p:spPr>
          <a:xfrm>
            <a:off x="6629400" y="274638"/>
            <a:ext cx="2057400" cy="5851525"/>
          </a:xfrm>
        </p:spPr>
        <p:txBody>
          <a:bodyPr vert="eaVert"/>
          <a:lstStyle>
            <a:lvl1pPr>
              <a:defRPr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Dikey Metin Yer Tutucusu"/>
          <p:cNvSpPr>
            <a:spLocks noGrp="1"/>
          </p:cNvSpPr>
          <p:nvPr>
            <p:ph type="body" orient="vert" idx="1"/>
          </p:nvPr>
        </p:nvSpPr>
        <p:spPr>
          <a:xfrm>
            <a:off x="642910" y="274638"/>
            <a:ext cx="5429288" cy="5851525"/>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4 Altbilgi Yer Tutucusu"/>
          <p:cNvSpPr>
            <a:spLocks noGrp="1"/>
          </p:cNvSpPr>
          <p:nvPr>
            <p:ph type="ftr" sz="quarter" idx="10"/>
          </p:nvPr>
        </p:nvSpPr>
        <p:spPr>
          <a:xfrm rot="5400000">
            <a:off x="-2039937" y="3532188"/>
            <a:ext cx="4714875" cy="365125"/>
          </a:xfrm>
        </p:spPr>
        <p:txBody>
          <a:bodyPr/>
          <a:lstStyle>
            <a:lvl1pPr fontAlgn="auto">
              <a:spcBef>
                <a:spcPts val="0"/>
              </a:spcBef>
              <a:spcAft>
                <a:spcPts val="0"/>
              </a:spcAft>
              <a:defRPr sz="1400">
                <a:solidFill>
                  <a:prstClr val="white">
                    <a:lumMod val="85000"/>
                  </a:prstClr>
                </a:solidFill>
                <a:latin typeface="Calibri" pitchFamily="34" charset="0"/>
              </a:defRPr>
            </a:lvl1pPr>
          </a:lstStyle>
          <a:p>
            <a:pPr>
              <a:defRPr/>
            </a:pPr>
            <a:r>
              <a:rPr lang="nn-NO"/>
              <a:t>Ekonomik Araştırmalar ve Değerlendirme Genel Müdürlüğü</a:t>
            </a:r>
            <a:endParaRPr lang="tr-TR"/>
          </a:p>
        </p:txBody>
      </p:sp>
      <p:sp>
        <p:nvSpPr>
          <p:cNvPr id="8" name="5 Slayt Numarası Yer Tutucusu"/>
          <p:cNvSpPr>
            <a:spLocks noGrp="1"/>
          </p:cNvSpPr>
          <p:nvPr>
            <p:ph type="sldNum" sz="quarter" idx="11"/>
          </p:nvPr>
        </p:nvSpPr>
        <p:spPr>
          <a:xfrm rot="5400000">
            <a:off x="125413" y="6303962"/>
            <a:ext cx="400050" cy="365125"/>
          </a:xfrm>
        </p:spPr>
        <p:txBody>
          <a:bodyPr/>
          <a:lstStyle>
            <a:lvl1pPr fontAlgn="auto">
              <a:spcBef>
                <a:spcPts val="0"/>
              </a:spcBef>
              <a:spcAft>
                <a:spcPts val="0"/>
              </a:spcAft>
              <a:defRPr sz="1400">
                <a:solidFill>
                  <a:prstClr val="white">
                    <a:lumMod val="85000"/>
                  </a:prstClr>
                </a:solidFill>
                <a:latin typeface="Calibri" pitchFamily="34" charset="0"/>
              </a:defRPr>
            </a:lvl1pPr>
          </a:lstStyle>
          <a:p>
            <a:pPr>
              <a:defRPr/>
            </a:pPr>
            <a:fld id="{B39F83B5-CD1F-4192-B527-B6AEC28C7E8A}"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cSld name="Başlık, Metin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Grafik Yer Tutucusu 3"/>
          <p:cNvSpPr>
            <a:spLocks noGrp="1"/>
          </p:cNvSpPr>
          <p:nvPr>
            <p:ph type="chart" sz="half" idx="2"/>
          </p:nvPr>
        </p:nvSpPr>
        <p:spPr>
          <a:xfrm>
            <a:off x="4648200" y="1600200"/>
            <a:ext cx="4038600" cy="4525963"/>
          </a:xfrm>
          <a:prstGeom prst="rect">
            <a:avLst/>
          </a:prstGeom>
        </p:spPr>
        <p:txBody>
          <a:bodyPr/>
          <a:lstStyle/>
          <a:p>
            <a:pPr lvl="0"/>
            <a:endParaRPr lang="tr-TR" noProof="0"/>
          </a:p>
        </p:txBody>
      </p:sp>
      <p:sp>
        <p:nvSpPr>
          <p:cNvPr id="5" name="Slayt Numarası Yer Tutucusu 5"/>
          <p:cNvSpPr>
            <a:spLocks noGrp="1"/>
          </p:cNvSpPr>
          <p:nvPr>
            <p:ph type="sldNum" sz="quarter" idx="10"/>
          </p:nvPr>
        </p:nvSpPr>
        <p:spPr>
          <a:xfrm>
            <a:off x="0" y="6237288"/>
            <a:ext cx="9144000" cy="390525"/>
          </a:xfrm>
        </p:spPr>
        <p:txBody>
          <a:bodyPr/>
          <a:lstStyle>
            <a:lvl1pPr fontAlgn="auto">
              <a:spcBef>
                <a:spcPts val="0"/>
              </a:spcBef>
              <a:spcAft>
                <a:spcPts val="0"/>
              </a:spcAft>
              <a:defRPr/>
            </a:lvl1pPr>
          </a:lstStyle>
          <a:p>
            <a:pPr>
              <a:defRPr/>
            </a:pPr>
            <a:fld id="{C2FB027E-9173-436E-8C8B-3F373B073339}" type="slidenum">
              <a:rPr lang="tr-TR"/>
              <a:pPr>
                <a:defRPr/>
              </a:pPr>
              <a:t>‹#›</a:t>
            </a:fld>
            <a:r>
              <a:rPr lang="tr-TR"/>
              <a:t>     </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647700" y="735013"/>
            <a:ext cx="8496300" cy="396875"/>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3"/>
          <a:srcRect/>
          <a:stretch>
            <a:fillRect/>
          </a:stretch>
        </p:blipFill>
        <p:spPr bwMode="auto">
          <a:xfrm>
            <a:off x="665163" y="492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ctrTitle"/>
          </p:nvPr>
        </p:nvSpPr>
        <p:spPr>
          <a:xfrm>
            <a:off x="360000" y="2160000"/>
            <a:ext cx="8424000" cy="1620000"/>
          </a:xfrm>
        </p:spPr>
        <p:txBody>
          <a:bodyPr/>
          <a:lstStyle>
            <a:lvl1pPr>
              <a:defRPr sz="54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360000" y="4176000"/>
            <a:ext cx="8424000" cy="571504"/>
          </a:xfrm>
        </p:spPr>
        <p:txBody>
          <a:bodyPr>
            <a:noAutofit/>
          </a:bodyPr>
          <a:lstStyle>
            <a:lvl1pPr marL="0" indent="0" algn="ctr">
              <a:buNone/>
              <a:defRPr sz="3200" i="1">
                <a:solidFill>
                  <a:schemeClr val="accent6"/>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en-US" dirty="0"/>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fld id="{F8D34C27-E583-4E19-B6E0-C26A7EB3CA8C}" type="slidenum">
              <a:rPr lang="en-US"/>
              <a:pPr>
                <a:defRPr/>
              </a:pPr>
              <a:t>‹#›</a:t>
            </a:fld>
            <a:endParaRPr lang="en-US" dirty="0"/>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107950"/>
            <a:ext cx="9144000" cy="504825"/>
          </a:xfrm>
          <a:prstGeom prst="rect">
            <a:avLst/>
          </a:prstGeom>
          <a:noFill/>
          <a:ln w="9525">
            <a:noFill/>
            <a:miter lim="800000"/>
            <a:headEnd/>
            <a:tailEnd/>
          </a:ln>
        </p:spPr>
      </p:pic>
      <p:pic>
        <p:nvPicPr>
          <p:cNvPr id="5" name="Picture 2"/>
          <p:cNvPicPr preferRelativeResize="0">
            <a:picLocks noChangeArrowheads="1"/>
          </p:cNvPicPr>
          <p:nvPr/>
        </p:nvPicPr>
        <p:blipFill>
          <a:blip r:embed="rId3"/>
          <a:srcRect/>
          <a:stretch>
            <a:fillRect/>
          </a:stretch>
        </p:blipFill>
        <p:spPr bwMode="auto">
          <a:xfrm>
            <a:off x="0" y="6553200"/>
            <a:ext cx="9144000" cy="252413"/>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idx="1"/>
          </p:nvPr>
        </p:nvSpPr>
        <p:spPr>
          <a:xfrm>
            <a:off x="468000" y="836712"/>
            <a:ext cx="8280000" cy="56072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dirty="0"/>
          </a:p>
        </p:txBody>
      </p:sp>
      <p:sp>
        <p:nvSpPr>
          <p:cNvPr id="8"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107D8A88-09A2-4147-A243-B57E416213B3}" type="slidenum">
              <a:rPr lang="en-US"/>
              <a:pPr>
                <a:defRPr/>
              </a:pPr>
              <a:t>‹#›</a:t>
            </a:fld>
            <a:endParaRPr lang="en-US" dirty="0"/>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srcRect/>
          <a:stretch>
            <a:fillRect/>
          </a:stretch>
        </p:blipFill>
        <p:spPr bwMode="auto">
          <a:xfrm>
            <a:off x="0" y="2205038"/>
            <a:ext cx="9144000" cy="503237"/>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3"/>
          <a:srcRect/>
          <a:stretch>
            <a:fillRect/>
          </a:stretch>
        </p:blipFill>
        <p:spPr bwMode="auto">
          <a:xfrm>
            <a:off x="323850" y="2016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722313" y="4406900"/>
            <a:ext cx="7772400" cy="1362075"/>
          </a:xfrm>
        </p:spPr>
        <p:txBody>
          <a:bodyPr anchor="t">
            <a:normAutofit/>
          </a:bodyPr>
          <a:lstStyle>
            <a:lvl1pPr algn="l">
              <a:defRPr sz="4000" b="1" cap="none">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i="1">
                <a:solidFill>
                  <a:schemeClr val="accent6"/>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fld id="{C1839224-4506-4632-829E-F3ECF6F11800}" type="slidenum">
              <a:rPr lang="en-US"/>
              <a:pPr>
                <a:defRPr/>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5" name="Picture 2"/>
          <p:cNvPicPr preferRelativeResize="0">
            <a:picLocks noChangeArrowheads="1"/>
          </p:cNvPicPr>
          <p:nvPr userDrawn="1"/>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6"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sz="half" idx="1"/>
          </p:nvPr>
        </p:nvSpPr>
        <p:spPr>
          <a:xfrm>
            <a:off x="457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İçerik Yer Tutucusu"/>
          <p:cNvSpPr>
            <a:spLocks noGrp="1"/>
          </p:cNvSpPr>
          <p:nvPr>
            <p:ph sz="half" idx="2"/>
          </p:nvPr>
        </p:nvSpPr>
        <p:spPr>
          <a:xfrm>
            <a:off x="4648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0"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8"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9"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422E0A97-CA2F-4DCD-A682-881780067DC7}" type="slidenum">
              <a:rPr lang="en-US"/>
              <a:pPr>
                <a:defRPr/>
              </a:pPr>
              <a:t>‹#›</a:t>
            </a:fld>
            <a:endParaRPr lang="en-US" dirty="0"/>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5" name="Picture 2"/>
          <p:cNvPicPr preferRelativeResize="0">
            <a:picLocks noChangeArrowheads="1"/>
          </p:cNvPicPr>
          <p:nvPr userDrawn="1"/>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6"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sz="half" idx="1"/>
          </p:nvPr>
        </p:nvSpPr>
        <p:spPr>
          <a:xfrm>
            <a:off x="457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İçerik Yer Tutucusu"/>
          <p:cNvSpPr>
            <a:spLocks noGrp="1"/>
          </p:cNvSpPr>
          <p:nvPr>
            <p:ph sz="half" idx="2"/>
          </p:nvPr>
        </p:nvSpPr>
        <p:spPr>
          <a:xfrm>
            <a:off x="4648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0"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8"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9"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F5611C8A-C62B-4C1D-B1D8-CB7511679881}" type="slidenum">
              <a:rPr lang="en-US"/>
              <a:pPr>
                <a:defRPr/>
              </a:pPr>
              <a:t>‹#›</a:t>
            </a:fld>
            <a:endParaRPr lang="en-US" dirty="0"/>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8"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Metin Yer Tutucusu"/>
          <p:cNvSpPr>
            <a:spLocks noGrp="1"/>
          </p:cNvSpPr>
          <p:nvPr>
            <p:ph type="body" idx="1"/>
          </p:nvPr>
        </p:nvSpPr>
        <p:spPr>
          <a:xfrm>
            <a:off x="457200" y="764704"/>
            <a:ext cx="4040188"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700808"/>
            <a:ext cx="4040188"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4 Metin Yer Tutucusu"/>
          <p:cNvSpPr>
            <a:spLocks noGrp="1"/>
          </p:cNvSpPr>
          <p:nvPr>
            <p:ph type="body" sz="quarter" idx="3"/>
          </p:nvPr>
        </p:nvSpPr>
        <p:spPr>
          <a:xfrm>
            <a:off x="4644000" y="764704"/>
            <a:ext cx="4041775"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700808"/>
            <a:ext cx="4041775"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10"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BED9CC79-7D8A-4AA8-A345-2A8A2279D61B}" type="slidenum">
              <a:rPr lang="en-US"/>
              <a:pPr>
                <a:defRPr/>
              </a:pPr>
              <a:t>‹#›</a:t>
            </a:fld>
            <a:endParaRPr lang="en-US" dirty="0"/>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4"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28"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C2D174B1-AA3A-4703-B028-653DFD0B86A0}" type="slidenum">
              <a:rPr lang="en-US"/>
              <a:pPr>
                <a:defRPr/>
              </a:pPr>
              <a:t>‹#›</a:t>
            </a:fld>
            <a:endParaRPr lang="en-US" dirty="0"/>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sp>
        <p:nvSpPr>
          <p:cNvPr id="3"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4"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AAAED94D-3BB4-4843-BA17-BC8791C3600A}" type="slidenum">
              <a:rPr lang="en-US"/>
              <a:pPr>
                <a:defRPr/>
              </a:pPr>
              <a:t>‹#›</a:t>
            </a:fld>
            <a:endParaRPr lang="en-US" dirty="0"/>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5" name="6 Grup"/>
          <p:cNvGrpSpPr>
            <a:grpSpLocks/>
          </p:cNvGrpSpPr>
          <p:nvPr/>
        </p:nvGrpSpPr>
        <p:grpSpPr bwMode="auto">
          <a:xfrm>
            <a:off x="252413" y="296863"/>
            <a:ext cx="2339975" cy="287337"/>
            <a:chOff x="285750" y="2714625"/>
            <a:chExt cx="2333625" cy="287338"/>
          </a:xfrm>
        </p:grpSpPr>
        <p:pic>
          <p:nvPicPr>
            <p:cNvPr id="6" name="Picture 4"/>
            <p:cNvPicPr>
              <a:picLocks noChangeAspect="1" noChangeArrowheads="1"/>
            </p:cNvPicPr>
            <p:nvPr/>
          </p:nvPicPr>
          <p:blipFill>
            <a:blip r:embed="rId2"/>
            <a:srcRect/>
            <a:stretch>
              <a:fillRect/>
            </a:stretch>
          </p:blipFill>
          <p:spPr bwMode="auto">
            <a:xfrm>
              <a:off x="285750" y="2714625"/>
              <a:ext cx="2333625" cy="287338"/>
            </a:xfrm>
            <a:prstGeom prst="rect">
              <a:avLst/>
            </a:prstGeom>
            <a:noFill/>
            <a:ln w="9525">
              <a:noFill/>
              <a:miter lim="800000"/>
              <a:headEnd/>
              <a:tailEnd/>
            </a:ln>
          </p:spPr>
        </p:pic>
        <p:pic>
          <p:nvPicPr>
            <p:cNvPr id="7" name="Picture 4"/>
            <p:cNvPicPr>
              <a:picLocks noChangeAspect="1" noChangeArrowheads="1"/>
            </p:cNvPicPr>
            <p:nvPr userDrawn="1"/>
          </p:nvPicPr>
          <p:blipFill>
            <a:blip r:embed="rId2"/>
            <a:srcRect/>
            <a:stretch>
              <a:fillRect/>
            </a:stretch>
          </p:blipFill>
          <p:spPr bwMode="auto">
            <a:xfrm>
              <a:off x="285750" y="2714625"/>
              <a:ext cx="2333625" cy="287338"/>
            </a:xfrm>
            <a:prstGeom prst="rect">
              <a:avLst/>
            </a:prstGeom>
            <a:noFill/>
            <a:ln w="9525">
              <a:noFill/>
              <a:miter lim="800000"/>
              <a:headEnd/>
              <a:tailEnd/>
            </a:ln>
          </p:spPr>
        </p:pic>
      </p:grpSp>
      <p:pic>
        <p:nvPicPr>
          <p:cNvPr id="8" name="Picture 2"/>
          <p:cNvPicPr preferRelativeResize="0">
            <a:picLocks noChangeArrowheads="1"/>
          </p:cNvPicPr>
          <p:nvPr/>
        </p:nvPicPr>
        <p:blipFill>
          <a:blip r:embed="rId3"/>
          <a:srcRect/>
          <a:stretch>
            <a:fillRect/>
          </a:stretch>
        </p:blipFill>
        <p:spPr bwMode="auto">
          <a:xfrm>
            <a:off x="0" y="6553200"/>
            <a:ext cx="9144000" cy="252413"/>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4"/>
          <a:srcRect/>
          <a:stretch>
            <a:fillRect/>
          </a:stretch>
        </p:blipFill>
        <p:spPr bwMode="auto">
          <a:xfrm>
            <a:off x="419100" y="-1588"/>
            <a:ext cx="971550" cy="882651"/>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52000" y="900000"/>
            <a:ext cx="2340000" cy="2340000"/>
          </a:xfrm>
        </p:spPr>
        <p:txBody>
          <a:bodyPr>
            <a:noAutofit/>
          </a:bodyPr>
          <a:lstStyle>
            <a:lvl1pPr algn="ctr">
              <a:defRPr sz="36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İçerik Yer Tutucusu"/>
          <p:cNvSpPr>
            <a:spLocks noGrp="1"/>
          </p:cNvSpPr>
          <p:nvPr>
            <p:ph idx="1"/>
          </p:nvPr>
        </p:nvSpPr>
        <p:spPr>
          <a:xfrm>
            <a:off x="2786050" y="273050"/>
            <a:ext cx="5900750" cy="5853113"/>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Metin Yer Tutucusu"/>
          <p:cNvSpPr>
            <a:spLocks noGrp="1"/>
          </p:cNvSpPr>
          <p:nvPr>
            <p:ph type="body" sz="half" idx="2"/>
          </p:nvPr>
        </p:nvSpPr>
        <p:spPr>
          <a:xfrm>
            <a:off x="252000" y="3384000"/>
            <a:ext cx="2340000" cy="2736000"/>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14A65B4E-4B77-418E-B203-1E1E541F31F7}" type="slidenum">
              <a:rPr lang="en-US"/>
              <a:pPr>
                <a:defRPr/>
              </a:pPr>
              <a:t>‹#›</a:t>
            </a:fld>
            <a:endParaRPr lang="en-US" dirty="0"/>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6" name="Picture 2"/>
          <p:cNvPicPr preferRelativeResize="0">
            <a:picLocks noChangeArrowheads="1"/>
          </p:cNvPicPr>
          <p:nvPr/>
        </p:nvPicPr>
        <p:blipFill>
          <a:blip r:embed="rId3"/>
          <a:srcRect/>
          <a:stretch>
            <a:fillRect/>
          </a:stretch>
        </p:blipFill>
        <p:spPr bwMode="auto">
          <a:xfrm>
            <a:off x="647700" y="4240213"/>
            <a:ext cx="8496300" cy="39687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4"/>
          <a:srcRect/>
          <a:stretch>
            <a:fillRect/>
          </a:stretch>
        </p:blipFill>
        <p:spPr bwMode="auto">
          <a:xfrm>
            <a:off x="0" y="39973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28600" y="4876800"/>
            <a:ext cx="8763000" cy="566738"/>
          </a:xfrm>
        </p:spPr>
        <p:txBody>
          <a:bodyPr anchor="b">
            <a:noAutofit/>
          </a:bodyPr>
          <a:lstStyle>
            <a:lvl1pPr algn="l">
              <a:defRPr sz="32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Resim Yer Tutucusu"/>
          <p:cNvSpPr>
            <a:spLocks noGrp="1"/>
          </p:cNvSpPr>
          <p:nvPr>
            <p:ph type="pic" idx="1"/>
          </p:nvPr>
        </p:nvSpPr>
        <p:spPr>
          <a:xfrm>
            <a:off x="1600200" y="228600"/>
            <a:ext cx="7391400" cy="3843343"/>
          </a:xfrm>
        </p:spPr>
        <p:txBody>
          <a:bodyPr rtlCol="0">
            <a:normAutofit/>
          </a:bodyPr>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dirty="0"/>
          </a:p>
        </p:txBody>
      </p:sp>
      <p:sp>
        <p:nvSpPr>
          <p:cNvPr id="4" name="3 Metin Yer Tutucusu"/>
          <p:cNvSpPr>
            <a:spLocks noGrp="1"/>
          </p:cNvSpPr>
          <p:nvPr>
            <p:ph type="body" sz="half" idx="2"/>
          </p:nvPr>
        </p:nvSpPr>
        <p:spPr>
          <a:xfrm>
            <a:off x="228600" y="5443538"/>
            <a:ext cx="8763000" cy="804862"/>
          </a:xfrm>
        </p:spPr>
        <p:txBody>
          <a:bodyP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9"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44094455-4884-46C8-A50D-EEC84B4BDA44}" type="slidenum">
              <a:rPr lang="en-US"/>
              <a:pPr>
                <a:defRPr/>
              </a:pPr>
              <a:t>‹#›</a:t>
            </a:fld>
            <a:endParaRPr lang="en-US" dirty="0"/>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5" name="Picture 2"/>
          <p:cNvPicPr preferRelativeResize="0">
            <a:picLocks noChangeArrowheads="1"/>
          </p:cNvPicPr>
          <p:nvPr userDrawn="1"/>
        </p:nvPicPr>
        <p:blipFill>
          <a:blip r:embed="rId3"/>
          <a:srcRect/>
          <a:stretch>
            <a:fillRect/>
          </a:stretch>
        </p:blipFill>
        <p:spPr bwMode="auto">
          <a:xfrm>
            <a:off x="0" y="144463"/>
            <a:ext cx="9144000" cy="468312"/>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Dikey Metin Yer Tutucusu"/>
          <p:cNvSpPr>
            <a:spLocks noGrp="1"/>
          </p:cNvSpPr>
          <p:nvPr>
            <p:ph type="body" orient="vert" idx="1"/>
          </p:nvPr>
        </p:nvSpPr>
        <p:spPr>
          <a:xfrm>
            <a:off x="457200" y="764704"/>
            <a:ext cx="8229600" cy="5361459"/>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25"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8"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4993977D-5283-46B4-AA10-62D7A560624D}" type="slidenum">
              <a:rPr lang="en-US"/>
              <a:pPr>
                <a:defRPr/>
              </a:pPr>
              <a:t>‹#›</a:t>
            </a:fld>
            <a:endParaRPr lang="en-US" dirty="0"/>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6170613" y="0"/>
            <a:ext cx="395287" cy="6870700"/>
          </a:xfrm>
          <a:prstGeom prst="rect">
            <a:avLst/>
          </a:prstGeom>
          <a:noFill/>
          <a:ln w="9525">
            <a:noFill/>
            <a:miter lim="800000"/>
            <a:headEnd/>
            <a:tailEnd/>
          </a:ln>
        </p:spPr>
      </p:pic>
      <p:pic>
        <p:nvPicPr>
          <p:cNvPr id="5" name="Picture 4"/>
          <p:cNvPicPr>
            <a:picLocks noChangeAspect="1" noChangeArrowheads="1"/>
          </p:cNvPicPr>
          <p:nvPr/>
        </p:nvPicPr>
        <p:blipFill>
          <a:blip r:embed="rId2"/>
          <a:srcRect/>
          <a:stretch>
            <a:fillRect/>
          </a:stretch>
        </p:blipFill>
        <p:spPr bwMode="auto">
          <a:xfrm>
            <a:off x="104775" y="0"/>
            <a:ext cx="395288" cy="6858000"/>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3"/>
          <a:srcRect/>
          <a:stretch>
            <a:fillRect/>
          </a:stretch>
        </p:blipFill>
        <p:spPr bwMode="auto">
          <a:xfrm>
            <a:off x="5927725" y="115888"/>
            <a:ext cx="882650" cy="971550"/>
          </a:xfrm>
          <a:prstGeom prst="rect">
            <a:avLst/>
          </a:prstGeom>
          <a:noFill/>
          <a:ln>
            <a:noFill/>
          </a:ln>
          <a:effectLst>
            <a:outerShdw blurRad="190500" algn="tl" rotWithShape="0">
              <a:srgbClr val="000000">
                <a:alpha val="70000"/>
              </a:srgbClr>
            </a:outerShdw>
          </a:effectLst>
          <a:extLst/>
        </p:spPr>
      </p:pic>
      <p:sp>
        <p:nvSpPr>
          <p:cNvPr id="2" name="1 Dikey Başlık"/>
          <p:cNvSpPr>
            <a:spLocks noGrp="1"/>
          </p:cNvSpPr>
          <p:nvPr>
            <p:ph type="title" orient="vert"/>
          </p:nvPr>
        </p:nvSpPr>
        <p:spPr>
          <a:xfrm>
            <a:off x="6629400" y="274638"/>
            <a:ext cx="2057400" cy="5851525"/>
          </a:xfrm>
        </p:spPr>
        <p:txBody>
          <a:bodyPr vert="eaVert"/>
          <a:lstStyle>
            <a:lvl1pPr>
              <a:defRPr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Dikey Metin Yer Tutucusu"/>
          <p:cNvSpPr>
            <a:spLocks noGrp="1"/>
          </p:cNvSpPr>
          <p:nvPr>
            <p:ph type="body" orient="vert" idx="1"/>
          </p:nvPr>
        </p:nvSpPr>
        <p:spPr>
          <a:xfrm>
            <a:off x="642910" y="274638"/>
            <a:ext cx="5429288" cy="5851525"/>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4 Altbilgi Yer Tutucusu"/>
          <p:cNvSpPr>
            <a:spLocks noGrp="1"/>
          </p:cNvSpPr>
          <p:nvPr>
            <p:ph type="ftr" sz="quarter" idx="10"/>
          </p:nvPr>
        </p:nvSpPr>
        <p:spPr>
          <a:xfrm rot="5400000">
            <a:off x="-2039937" y="3532188"/>
            <a:ext cx="4714875" cy="365125"/>
          </a:xfrm>
        </p:spPr>
        <p:txBody>
          <a:bodyPr/>
          <a:lstStyle>
            <a:lvl1pPr fontAlgn="auto">
              <a:spcBef>
                <a:spcPts val="0"/>
              </a:spcBef>
              <a:spcAft>
                <a:spcPts val="0"/>
              </a:spcAft>
              <a:defRPr sz="1400">
                <a:solidFill>
                  <a:prstClr val="white">
                    <a:lumMod val="85000"/>
                  </a:prstClr>
                </a:solidFill>
                <a:latin typeface="Calibri" pitchFamily="34" charset="0"/>
              </a:defRPr>
            </a:lvl1pPr>
          </a:lstStyle>
          <a:p>
            <a:pPr>
              <a:defRPr/>
            </a:pPr>
            <a:r>
              <a:rPr lang="nn-NO"/>
              <a:t>Ekonomik Araştırmalar ve Değerlendirme Genel Müdürlüğü</a:t>
            </a:r>
            <a:endParaRPr lang="tr-TR"/>
          </a:p>
        </p:txBody>
      </p:sp>
      <p:sp>
        <p:nvSpPr>
          <p:cNvPr id="8" name="5 Slayt Numarası Yer Tutucusu"/>
          <p:cNvSpPr>
            <a:spLocks noGrp="1"/>
          </p:cNvSpPr>
          <p:nvPr>
            <p:ph type="sldNum" sz="quarter" idx="11"/>
          </p:nvPr>
        </p:nvSpPr>
        <p:spPr>
          <a:xfrm rot="5400000">
            <a:off x="125413" y="6303962"/>
            <a:ext cx="400050" cy="365125"/>
          </a:xfrm>
        </p:spPr>
        <p:txBody>
          <a:bodyPr/>
          <a:lstStyle>
            <a:lvl1pPr fontAlgn="auto">
              <a:spcBef>
                <a:spcPts val="0"/>
              </a:spcBef>
              <a:spcAft>
                <a:spcPts val="0"/>
              </a:spcAft>
              <a:defRPr sz="1400">
                <a:solidFill>
                  <a:prstClr val="white">
                    <a:lumMod val="85000"/>
                  </a:prstClr>
                </a:solidFill>
                <a:latin typeface="Calibri" pitchFamily="34" charset="0"/>
              </a:defRPr>
            </a:lvl1pPr>
          </a:lstStyle>
          <a:p>
            <a:pPr>
              <a:defRPr/>
            </a:pPr>
            <a:fld id="{2DBC3864-67E0-4DFB-B746-4CC1663C0B38}" type="slidenum">
              <a:rPr lang="tr-TR"/>
              <a:pPr>
                <a:defRPr/>
              </a:pPr>
              <a:t>‹#›</a:t>
            </a:fld>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hart">
  <p:cSld name="Başlık, Metin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Grafik Yer Tutucusu 3"/>
          <p:cNvSpPr>
            <a:spLocks noGrp="1"/>
          </p:cNvSpPr>
          <p:nvPr>
            <p:ph type="chart" sz="half" idx="2"/>
          </p:nvPr>
        </p:nvSpPr>
        <p:spPr>
          <a:xfrm>
            <a:off x="4648200" y="1600200"/>
            <a:ext cx="4038600" cy="4525963"/>
          </a:xfrm>
          <a:prstGeom prst="rect">
            <a:avLst/>
          </a:prstGeom>
        </p:spPr>
        <p:txBody>
          <a:bodyPr/>
          <a:lstStyle/>
          <a:p>
            <a:pPr lvl="0"/>
            <a:endParaRPr lang="tr-TR" noProof="0"/>
          </a:p>
        </p:txBody>
      </p:sp>
      <p:sp>
        <p:nvSpPr>
          <p:cNvPr id="5" name="Slayt Numarası Yer Tutucusu 5"/>
          <p:cNvSpPr>
            <a:spLocks noGrp="1"/>
          </p:cNvSpPr>
          <p:nvPr>
            <p:ph type="sldNum" sz="quarter" idx="10"/>
          </p:nvPr>
        </p:nvSpPr>
        <p:spPr>
          <a:xfrm>
            <a:off x="0" y="6237288"/>
            <a:ext cx="9144000" cy="390525"/>
          </a:xfrm>
        </p:spPr>
        <p:txBody>
          <a:bodyPr/>
          <a:lstStyle>
            <a:lvl1pPr fontAlgn="auto">
              <a:spcBef>
                <a:spcPts val="0"/>
              </a:spcBef>
              <a:spcAft>
                <a:spcPts val="0"/>
              </a:spcAft>
              <a:defRPr/>
            </a:lvl1pPr>
          </a:lstStyle>
          <a:p>
            <a:pPr>
              <a:defRPr/>
            </a:pPr>
            <a:fld id="{563B184F-2BCD-4ED0-93E5-FDC5AE76C9A5}" type="slidenum">
              <a:rPr lang="tr-TR"/>
              <a:pPr>
                <a:defRPr/>
              </a:pPr>
              <a:t>‹#›</a:t>
            </a:fld>
            <a:r>
              <a:rPr lang="tr-TR"/>
              <a:t>     </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647700" y="735013"/>
            <a:ext cx="8496300" cy="396875"/>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3"/>
          <a:srcRect/>
          <a:stretch>
            <a:fillRect/>
          </a:stretch>
        </p:blipFill>
        <p:spPr bwMode="auto">
          <a:xfrm>
            <a:off x="665163" y="492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ctrTitle"/>
          </p:nvPr>
        </p:nvSpPr>
        <p:spPr>
          <a:xfrm>
            <a:off x="360000" y="2160000"/>
            <a:ext cx="8424000" cy="1620000"/>
          </a:xfrm>
        </p:spPr>
        <p:txBody>
          <a:bodyPr/>
          <a:lstStyle>
            <a:lvl1pPr>
              <a:defRPr sz="54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360000" y="4176000"/>
            <a:ext cx="8424000" cy="571504"/>
          </a:xfrm>
        </p:spPr>
        <p:txBody>
          <a:bodyPr>
            <a:noAutofit/>
          </a:bodyPr>
          <a:lstStyle>
            <a:lvl1pPr marL="0" indent="0" algn="ctr">
              <a:buNone/>
              <a:defRPr sz="3200" i="1">
                <a:solidFill>
                  <a:schemeClr val="accent6"/>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en-US" dirty="0"/>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fld id="{86E6A363-8F64-4C44-8AF2-04CD68708C7B}" type="slidenum">
              <a:rPr lang="en-US"/>
              <a:pPr>
                <a:defRPr/>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8"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Metin Yer Tutucusu"/>
          <p:cNvSpPr>
            <a:spLocks noGrp="1"/>
          </p:cNvSpPr>
          <p:nvPr>
            <p:ph type="body" idx="1"/>
          </p:nvPr>
        </p:nvSpPr>
        <p:spPr>
          <a:xfrm>
            <a:off x="457200" y="764704"/>
            <a:ext cx="4040188"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700808"/>
            <a:ext cx="4040188"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4 Metin Yer Tutucusu"/>
          <p:cNvSpPr>
            <a:spLocks noGrp="1"/>
          </p:cNvSpPr>
          <p:nvPr>
            <p:ph type="body" sz="quarter" idx="3"/>
          </p:nvPr>
        </p:nvSpPr>
        <p:spPr>
          <a:xfrm>
            <a:off x="4644000" y="764704"/>
            <a:ext cx="4041775"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700808"/>
            <a:ext cx="4041775"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10"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B27E190A-5B37-441A-9FD5-E954409176C0}" type="slidenum">
              <a:rPr lang="en-US"/>
              <a:pPr>
                <a:defRPr/>
              </a:pPr>
              <a:t>‹#›</a:t>
            </a:fld>
            <a:endParaRPr lang="en-US" dirty="0"/>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107950"/>
            <a:ext cx="9144000" cy="504825"/>
          </a:xfrm>
          <a:prstGeom prst="rect">
            <a:avLst/>
          </a:prstGeom>
          <a:noFill/>
          <a:ln w="9525">
            <a:noFill/>
            <a:miter lim="800000"/>
            <a:headEnd/>
            <a:tailEnd/>
          </a:ln>
        </p:spPr>
      </p:pic>
      <p:pic>
        <p:nvPicPr>
          <p:cNvPr id="5" name="Picture 2"/>
          <p:cNvPicPr preferRelativeResize="0">
            <a:picLocks noChangeArrowheads="1"/>
          </p:cNvPicPr>
          <p:nvPr/>
        </p:nvPicPr>
        <p:blipFill>
          <a:blip r:embed="rId3"/>
          <a:srcRect/>
          <a:stretch>
            <a:fillRect/>
          </a:stretch>
        </p:blipFill>
        <p:spPr bwMode="auto">
          <a:xfrm>
            <a:off x="0" y="6553200"/>
            <a:ext cx="9144000" cy="252413"/>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idx="1"/>
          </p:nvPr>
        </p:nvSpPr>
        <p:spPr>
          <a:xfrm>
            <a:off x="468000" y="836712"/>
            <a:ext cx="8280000" cy="56072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dirty="0"/>
          </a:p>
        </p:txBody>
      </p:sp>
      <p:sp>
        <p:nvSpPr>
          <p:cNvPr id="8"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453E87E1-258B-4438-A723-BF5072B17689}" type="slidenum">
              <a:rPr lang="en-US"/>
              <a:pPr>
                <a:defRPr/>
              </a:pPr>
              <a:t>‹#›</a:t>
            </a:fld>
            <a:endParaRPr lang="en-US" dirty="0"/>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srcRect/>
          <a:stretch>
            <a:fillRect/>
          </a:stretch>
        </p:blipFill>
        <p:spPr bwMode="auto">
          <a:xfrm>
            <a:off x="0" y="2205038"/>
            <a:ext cx="9144000" cy="503237"/>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3"/>
          <a:srcRect/>
          <a:stretch>
            <a:fillRect/>
          </a:stretch>
        </p:blipFill>
        <p:spPr bwMode="auto">
          <a:xfrm>
            <a:off x="323850" y="2016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722313" y="4406900"/>
            <a:ext cx="7772400" cy="1362075"/>
          </a:xfrm>
        </p:spPr>
        <p:txBody>
          <a:bodyPr anchor="t">
            <a:normAutofit/>
          </a:bodyPr>
          <a:lstStyle>
            <a:lvl1pPr algn="l">
              <a:defRPr sz="4000" b="1" cap="none">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i="1">
                <a:solidFill>
                  <a:schemeClr val="accent6"/>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fld id="{A46C4F1B-F3AF-48BA-BE70-32DD90A27890}" type="slidenum">
              <a:rPr lang="en-US"/>
              <a:pPr>
                <a:defRPr/>
              </a:pPr>
              <a:t>‹#›</a:t>
            </a:fld>
            <a:endParaRPr lang="en-US" dirty="0"/>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5" name="Picture 2"/>
          <p:cNvPicPr preferRelativeResize="0">
            <a:picLocks noChangeArrowheads="1"/>
          </p:cNvPicPr>
          <p:nvPr userDrawn="1"/>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6"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sz="half" idx="1"/>
          </p:nvPr>
        </p:nvSpPr>
        <p:spPr>
          <a:xfrm>
            <a:off x="457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İçerik Yer Tutucusu"/>
          <p:cNvSpPr>
            <a:spLocks noGrp="1"/>
          </p:cNvSpPr>
          <p:nvPr>
            <p:ph sz="half" idx="2"/>
          </p:nvPr>
        </p:nvSpPr>
        <p:spPr>
          <a:xfrm>
            <a:off x="4648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0"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8"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9"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5EA7F8C9-FA75-4A61-83DD-BA9B5D95B948}" type="slidenum">
              <a:rPr lang="en-US"/>
              <a:pPr>
                <a:defRPr/>
              </a:pPr>
              <a:t>‹#›</a:t>
            </a:fld>
            <a:endParaRPr lang="en-US" dirty="0"/>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8"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Metin Yer Tutucusu"/>
          <p:cNvSpPr>
            <a:spLocks noGrp="1"/>
          </p:cNvSpPr>
          <p:nvPr>
            <p:ph type="body" idx="1"/>
          </p:nvPr>
        </p:nvSpPr>
        <p:spPr>
          <a:xfrm>
            <a:off x="457200" y="764704"/>
            <a:ext cx="4040188"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700808"/>
            <a:ext cx="4040188"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4 Metin Yer Tutucusu"/>
          <p:cNvSpPr>
            <a:spLocks noGrp="1"/>
          </p:cNvSpPr>
          <p:nvPr>
            <p:ph type="body" sz="quarter" idx="3"/>
          </p:nvPr>
        </p:nvSpPr>
        <p:spPr>
          <a:xfrm>
            <a:off x="4644000" y="764704"/>
            <a:ext cx="4041775"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700808"/>
            <a:ext cx="4041775"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10"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79B29BC0-5024-498E-9CD6-B99A26F8AD0B}" type="slidenum">
              <a:rPr lang="en-US"/>
              <a:pPr>
                <a:defRPr/>
              </a:pPr>
              <a:t>‹#›</a:t>
            </a:fld>
            <a:endParaRPr lang="en-US" dirty="0"/>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4"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28"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94C83E07-568B-48DB-9313-4A8A4FF82F8D}" type="slidenum">
              <a:rPr lang="en-US"/>
              <a:pPr>
                <a:defRPr/>
              </a:pPr>
              <a:t>‹#›</a:t>
            </a:fld>
            <a:endParaRPr lang="en-US" dirty="0"/>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sp>
        <p:nvSpPr>
          <p:cNvPr id="3"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4"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884E372B-6209-4814-B52D-2D904E3B8353}" type="slidenum">
              <a:rPr lang="en-US"/>
              <a:pPr>
                <a:defRPr/>
              </a:pPr>
              <a:t>‹#›</a:t>
            </a:fld>
            <a:endParaRPr lang="en-US" dirty="0"/>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5" name="6 Grup"/>
          <p:cNvGrpSpPr>
            <a:grpSpLocks/>
          </p:cNvGrpSpPr>
          <p:nvPr/>
        </p:nvGrpSpPr>
        <p:grpSpPr bwMode="auto">
          <a:xfrm>
            <a:off x="252413" y="296863"/>
            <a:ext cx="2339975" cy="287337"/>
            <a:chOff x="285750" y="2714625"/>
            <a:chExt cx="2333625" cy="287338"/>
          </a:xfrm>
        </p:grpSpPr>
        <p:pic>
          <p:nvPicPr>
            <p:cNvPr id="6" name="Picture 4"/>
            <p:cNvPicPr>
              <a:picLocks noChangeAspect="1" noChangeArrowheads="1"/>
            </p:cNvPicPr>
            <p:nvPr/>
          </p:nvPicPr>
          <p:blipFill>
            <a:blip r:embed="rId2"/>
            <a:srcRect/>
            <a:stretch>
              <a:fillRect/>
            </a:stretch>
          </p:blipFill>
          <p:spPr bwMode="auto">
            <a:xfrm>
              <a:off x="285750" y="2714625"/>
              <a:ext cx="2333625" cy="287338"/>
            </a:xfrm>
            <a:prstGeom prst="rect">
              <a:avLst/>
            </a:prstGeom>
            <a:noFill/>
            <a:ln w="9525">
              <a:noFill/>
              <a:miter lim="800000"/>
              <a:headEnd/>
              <a:tailEnd/>
            </a:ln>
          </p:spPr>
        </p:pic>
        <p:pic>
          <p:nvPicPr>
            <p:cNvPr id="7" name="Picture 4"/>
            <p:cNvPicPr>
              <a:picLocks noChangeAspect="1" noChangeArrowheads="1"/>
            </p:cNvPicPr>
            <p:nvPr userDrawn="1"/>
          </p:nvPicPr>
          <p:blipFill>
            <a:blip r:embed="rId2"/>
            <a:srcRect/>
            <a:stretch>
              <a:fillRect/>
            </a:stretch>
          </p:blipFill>
          <p:spPr bwMode="auto">
            <a:xfrm>
              <a:off x="285750" y="2714625"/>
              <a:ext cx="2333625" cy="287338"/>
            </a:xfrm>
            <a:prstGeom prst="rect">
              <a:avLst/>
            </a:prstGeom>
            <a:noFill/>
            <a:ln w="9525">
              <a:noFill/>
              <a:miter lim="800000"/>
              <a:headEnd/>
              <a:tailEnd/>
            </a:ln>
          </p:spPr>
        </p:pic>
      </p:grpSp>
      <p:pic>
        <p:nvPicPr>
          <p:cNvPr id="8" name="Picture 2"/>
          <p:cNvPicPr preferRelativeResize="0">
            <a:picLocks noChangeArrowheads="1"/>
          </p:cNvPicPr>
          <p:nvPr/>
        </p:nvPicPr>
        <p:blipFill>
          <a:blip r:embed="rId3"/>
          <a:srcRect/>
          <a:stretch>
            <a:fillRect/>
          </a:stretch>
        </p:blipFill>
        <p:spPr bwMode="auto">
          <a:xfrm>
            <a:off x="0" y="6553200"/>
            <a:ext cx="9144000" cy="252413"/>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4"/>
          <a:srcRect/>
          <a:stretch>
            <a:fillRect/>
          </a:stretch>
        </p:blipFill>
        <p:spPr bwMode="auto">
          <a:xfrm>
            <a:off x="419100" y="-1588"/>
            <a:ext cx="971550" cy="882651"/>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52000" y="900000"/>
            <a:ext cx="2340000" cy="2340000"/>
          </a:xfrm>
        </p:spPr>
        <p:txBody>
          <a:bodyPr>
            <a:noAutofit/>
          </a:bodyPr>
          <a:lstStyle>
            <a:lvl1pPr algn="ctr">
              <a:defRPr sz="36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İçerik Yer Tutucusu"/>
          <p:cNvSpPr>
            <a:spLocks noGrp="1"/>
          </p:cNvSpPr>
          <p:nvPr>
            <p:ph idx="1"/>
          </p:nvPr>
        </p:nvSpPr>
        <p:spPr>
          <a:xfrm>
            <a:off x="2786050" y="273050"/>
            <a:ext cx="5900750" cy="5853113"/>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Metin Yer Tutucusu"/>
          <p:cNvSpPr>
            <a:spLocks noGrp="1"/>
          </p:cNvSpPr>
          <p:nvPr>
            <p:ph type="body" sz="half" idx="2"/>
          </p:nvPr>
        </p:nvSpPr>
        <p:spPr>
          <a:xfrm>
            <a:off x="252000" y="3384000"/>
            <a:ext cx="2340000" cy="2736000"/>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4A277023-FDB0-432D-B4F3-200FE31C55A2}" type="slidenum">
              <a:rPr lang="en-US"/>
              <a:pPr>
                <a:defRPr/>
              </a:pPr>
              <a:t>‹#›</a:t>
            </a:fld>
            <a:endParaRPr lang="en-US" dirty="0"/>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6" name="Picture 2"/>
          <p:cNvPicPr preferRelativeResize="0">
            <a:picLocks noChangeArrowheads="1"/>
          </p:cNvPicPr>
          <p:nvPr/>
        </p:nvPicPr>
        <p:blipFill>
          <a:blip r:embed="rId3"/>
          <a:srcRect/>
          <a:stretch>
            <a:fillRect/>
          </a:stretch>
        </p:blipFill>
        <p:spPr bwMode="auto">
          <a:xfrm>
            <a:off x="647700" y="4240213"/>
            <a:ext cx="8496300" cy="39687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4"/>
          <a:srcRect/>
          <a:stretch>
            <a:fillRect/>
          </a:stretch>
        </p:blipFill>
        <p:spPr bwMode="auto">
          <a:xfrm>
            <a:off x="0" y="39973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28600" y="4876800"/>
            <a:ext cx="8763000" cy="566738"/>
          </a:xfrm>
        </p:spPr>
        <p:txBody>
          <a:bodyPr anchor="b">
            <a:noAutofit/>
          </a:bodyPr>
          <a:lstStyle>
            <a:lvl1pPr algn="l">
              <a:defRPr sz="32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Resim Yer Tutucusu"/>
          <p:cNvSpPr>
            <a:spLocks noGrp="1"/>
          </p:cNvSpPr>
          <p:nvPr>
            <p:ph type="pic" idx="1"/>
          </p:nvPr>
        </p:nvSpPr>
        <p:spPr>
          <a:xfrm>
            <a:off x="1600200" y="228600"/>
            <a:ext cx="7391400" cy="3843343"/>
          </a:xfrm>
        </p:spPr>
        <p:txBody>
          <a:bodyPr rtlCol="0">
            <a:normAutofit/>
          </a:bodyPr>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dirty="0"/>
          </a:p>
        </p:txBody>
      </p:sp>
      <p:sp>
        <p:nvSpPr>
          <p:cNvPr id="4" name="3 Metin Yer Tutucusu"/>
          <p:cNvSpPr>
            <a:spLocks noGrp="1"/>
          </p:cNvSpPr>
          <p:nvPr>
            <p:ph type="body" sz="half" idx="2"/>
          </p:nvPr>
        </p:nvSpPr>
        <p:spPr>
          <a:xfrm>
            <a:off x="228600" y="5443538"/>
            <a:ext cx="8763000" cy="804862"/>
          </a:xfrm>
        </p:spPr>
        <p:txBody>
          <a:bodyP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9"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FD714BEA-9898-4F23-8E7B-E3B83225E82F}" type="slidenum">
              <a:rPr lang="en-US"/>
              <a:pPr>
                <a:defRPr/>
              </a:pPr>
              <a:t>‹#›</a:t>
            </a:fld>
            <a:endParaRPr lang="en-US" dirty="0"/>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5" name="Picture 2"/>
          <p:cNvPicPr preferRelativeResize="0">
            <a:picLocks noChangeArrowheads="1"/>
          </p:cNvPicPr>
          <p:nvPr userDrawn="1"/>
        </p:nvPicPr>
        <p:blipFill>
          <a:blip r:embed="rId3"/>
          <a:srcRect/>
          <a:stretch>
            <a:fillRect/>
          </a:stretch>
        </p:blipFill>
        <p:spPr bwMode="auto">
          <a:xfrm>
            <a:off x="0" y="144463"/>
            <a:ext cx="9144000" cy="468312"/>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Dikey Metin Yer Tutucusu"/>
          <p:cNvSpPr>
            <a:spLocks noGrp="1"/>
          </p:cNvSpPr>
          <p:nvPr>
            <p:ph type="body" orient="vert" idx="1"/>
          </p:nvPr>
        </p:nvSpPr>
        <p:spPr>
          <a:xfrm>
            <a:off x="457200" y="764704"/>
            <a:ext cx="8229600" cy="5361459"/>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25"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8"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02720157-0EB8-464B-AD1E-E443DA54EF19}" type="slidenum">
              <a:rPr lang="en-US"/>
              <a:pPr>
                <a:defRPr/>
              </a:pPr>
              <a:t>‹#›</a:t>
            </a:fld>
            <a:endParaRPr lang="en-US" dirty="0"/>
          </a:p>
        </p:txBody>
      </p:sp>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6170613" y="0"/>
            <a:ext cx="395287" cy="6870700"/>
          </a:xfrm>
          <a:prstGeom prst="rect">
            <a:avLst/>
          </a:prstGeom>
          <a:noFill/>
          <a:ln w="9525">
            <a:noFill/>
            <a:miter lim="800000"/>
            <a:headEnd/>
            <a:tailEnd/>
          </a:ln>
        </p:spPr>
      </p:pic>
      <p:pic>
        <p:nvPicPr>
          <p:cNvPr id="5" name="Picture 4"/>
          <p:cNvPicPr>
            <a:picLocks noChangeAspect="1" noChangeArrowheads="1"/>
          </p:cNvPicPr>
          <p:nvPr/>
        </p:nvPicPr>
        <p:blipFill>
          <a:blip r:embed="rId2"/>
          <a:srcRect/>
          <a:stretch>
            <a:fillRect/>
          </a:stretch>
        </p:blipFill>
        <p:spPr bwMode="auto">
          <a:xfrm>
            <a:off x="104775" y="0"/>
            <a:ext cx="395288" cy="6858000"/>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3"/>
          <a:srcRect/>
          <a:stretch>
            <a:fillRect/>
          </a:stretch>
        </p:blipFill>
        <p:spPr bwMode="auto">
          <a:xfrm>
            <a:off x="5927725" y="115888"/>
            <a:ext cx="882650" cy="971550"/>
          </a:xfrm>
          <a:prstGeom prst="rect">
            <a:avLst/>
          </a:prstGeom>
          <a:noFill/>
          <a:ln>
            <a:noFill/>
          </a:ln>
          <a:effectLst>
            <a:outerShdw blurRad="190500" algn="tl" rotWithShape="0">
              <a:srgbClr val="000000">
                <a:alpha val="70000"/>
              </a:srgbClr>
            </a:outerShdw>
          </a:effectLst>
          <a:extLst/>
        </p:spPr>
      </p:pic>
      <p:sp>
        <p:nvSpPr>
          <p:cNvPr id="2" name="1 Dikey Başlık"/>
          <p:cNvSpPr>
            <a:spLocks noGrp="1"/>
          </p:cNvSpPr>
          <p:nvPr>
            <p:ph type="title" orient="vert"/>
          </p:nvPr>
        </p:nvSpPr>
        <p:spPr>
          <a:xfrm>
            <a:off x="6629400" y="274638"/>
            <a:ext cx="2057400" cy="5851525"/>
          </a:xfrm>
        </p:spPr>
        <p:txBody>
          <a:bodyPr vert="eaVert"/>
          <a:lstStyle>
            <a:lvl1pPr>
              <a:defRPr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Dikey Metin Yer Tutucusu"/>
          <p:cNvSpPr>
            <a:spLocks noGrp="1"/>
          </p:cNvSpPr>
          <p:nvPr>
            <p:ph type="body" orient="vert" idx="1"/>
          </p:nvPr>
        </p:nvSpPr>
        <p:spPr>
          <a:xfrm>
            <a:off x="642910" y="274638"/>
            <a:ext cx="5429288" cy="5851525"/>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4 Altbilgi Yer Tutucusu"/>
          <p:cNvSpPr>
            <a:spLocks noGrp="1"/>
          </p:cNvSpPr>
          <p:nvPr>
            <p:ph type="ftr" sz="quarter" idx="10"/>
          </p:nvPr>
        </p:nvSpPr>
        <p:spPr>
          <a:xfrm rot="5400000">
            <a:off x="-2039937" y="3532188"/>
            <a:ext cx="4714875" cy="365125"/>
          </a:xfrm>
        </p:spPr>
        <p:txBody>
          <a:bodyPr/>
          <a:lstStyle>
            <a:lvl1pPr fontAlgn="auto">
              <a:spcBef>
                <a:spcPts val="0"/>
              </a:spcBef>
              <a:spcAft>
                <a:spcPts val="0"/>
              </a:spcAft>
              <a:defRPr sz="1400">
                <a:solidFill>
                  <a:prstClr val="white">
                    <a:lumMod val="85000"/>
                  </a:prstClr>
                </a:solidFill>
                <a:latin typeface="Calibri" pitchFamily="34" charset="0"/>
              </a:defRPr>
            </a:lvl1pPr>
          </a:lstStyle>
          <a:p>
            <a:pPr>
              <a:defRPr/>
            </a:pPr>
            <a:r>
              <a:rPr lang="nn-NO"/>
              <a:t>Ekonomik Araştırmalar ve Değerlendirme Genel Müdürlüğü</a:t>
            </a:r>
            <a:endParaRPr lang="tr-TR"/>
          </a:p>
        </p:txBody>
      </p:sp>
      <p:sp>
        <p:nvSpPr>
          <p:cNvPr id="8" name="5 Slayt Numarası Yer Tutucusu"/>
          <p:cNvSpPr>
            <a:spLocks noGrp="1"/>
          </p:cNvSpPr>
          <p:nvPr>
            <p:ph type="sldNum" sz="quarter" idx="11"/>
          </p:nvPr>
        </p:nvSpPr>
        <p:spPr>
          <a:xfrm rot="5400000">
            <a:off x="125413" y="6303962"/>
            <a:ext cx="400050" cy="365125"/>
          </a:xfrm>
        </p:spPr>
        <p:txBody>
          <a:bodyPr/>
          <a:lstStyle>
            <a:lvl1pPr fontAlgn="auto">
              <a:spcBef>
                <a:spcPts val="0"/>
              </a:spcBef>
              <a:spcAft>
                <a:spcPts val="0"/>
              </a:spcAft>
              <a:defRPr sz="1400">
                <a:solidFill>
                  <a:prstClr val="white">
                    <a:lumMod val="85000"/>
                  </a:prstClr>
                </a:solidFill>
                <a:latin typeface="Calibri" pitchFamily="34" charset="0"/>
              </a:defRPr>
            </a:lvl1pPr>
          </a:lstStyle>
          <a:p>
            <a:pPr>
              <a:defRPr/>
            </a:pPr>
            <a:fld id="{49D93ACD-348D-42A2-A14D-C2A3FFB4634F}"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4"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28"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04FCF3B8-3039-44D4-A331-4EE1C6E548C6}" type="slidenum">
              <a:rPr lang="en-US"/>
              <a:pPr>
                <a:defRPr/>
              </a:pPr>
              <a:t>‹#›</a:t>
            </a:fld>
            <a:endParaRPr lang="en-US" dirty="0"/>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hart">
  <p:cSld name="Başlık, Metin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Grafik Yer Tutucusu 3"/>
          <p:cNvSpPr>
            <a:spLocks noGrp="1"/>
          </p:cNvSpPr>
          <p:nvPr>
            <p:ph type="chart" sz="half" idx="2"/>
          </p:nvPr>
        </p:nvSpPr>
        <p:spPr>
          <a:xfrm>
            <a:off x="4648200" y="1600200"/>
            <a:ext cx="4038600" cy="4525963"/>
          </a:xfrm>
          <a:prstGeom prst="rect">
            <a:avLst/>
          </a:prstGeom>
        </p:spPr>
        <p:txBody>
          <a:bodyPr/>
          <a:lstStyle/>
          <a:p>
            <a:pPr lvl="0"/>
            <a:endParaRPr lang="tr-TR" noProof="0"/>
          </a:p>
        </p:txBody>
      </p:sp>
      <p:sp>
        <p:nvSpPr>
          <p:cNvPr id="5" name="Slayt Numarası Yer Tutucusu 5"/>
          <p:cNvSpPr>
            <a:spLocks noGrp="1"/>
          </p:cNvSpPr>
          <p:nvPr>
            <p:ph type="sldNum" sz="quarter" idx="10"/>
          </p:nvPr>
        </p:nvSpPr>
        <p:spPr>
          <a:xfrm>
            <a:off x="0" y="6237288"/>
            <a:ext cx="9144000" cy="390525"/>
          </a:xfrm>
        </p:spPr>
        <p:txBody>
          <a:bodyPr/>
          <a:lstStyle>
            <a:lvl1pPr fontAlgn="auto">
              <a:spcBef>
                <a:spcPts val="0"/>
              </a:spcBef>
              <a:spcAft>
                <a:spcPts val="0"/>
              </a:spcAft>
              <a:defRPr/>
            </a:lvl1pPr>
          </a:lstStyle>
          <a:p>
            <a:pPr>
              <a:defRPr/>
            </a:pPr>
            <a:fld id="{A73EC9D5-B578-47A8-BAD2-F6F8FE99FB35}" type="slidenum">
              <a:rPr lang="tr-TR"/>
              <a:pPr>
                <a:defRPr/>
              </a:pPr>
              <a:t>‹#›</a:t>
            </a:fld>
            <a:r>
              <a:rPr lang="tr-TR"/>
              <a:t>     </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647700" y="735013"/>
            <a:ext cx="8496300" cy="396875"/>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3"/>
          <a:srcRect/>
          <a:stretch>
            <a:fillRect/>
          </a:stretch>
        </p:blipFill>
        <p:spPr bwMode="auto">
          <a:xfrm>
            <a:off x="665163" y="492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ctrTitle"/>
          </p:nvPr>
        </p:nvSpPr>
        <p:spPr>
          <a:xfrm>
            <a:off x="360000" y="2160000"/>
            <a:ext cx="8424000" cy="1620000"/>
          </a:xfrm>
        </p:spPr>
        <p:txBody>
          <a:bodyPr/>
          <a:lstStyle>
            <a:lvl1pPr>
              <a:defRPr sz="54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360000" y="4176000"/>
            <a:ext cx="8424000" cy="571504"/>
          </a:xfrm>
        </p:spPr>
        <p:txBody>
          <a:bodyPr>
            <a:noAutofit/>
          </a:bodyPr>
          <a:lstStyle>
            <a:lvl1pPr marL="0" indent="0" algn="ctr">
              <a:buNone/>
              <a:defRPr sz="3200" i="1">
                <a:solidFill>
                  <a:schemeClr val="accent6"/>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en-US" dirty="0"/>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fld id="{87A970F1-8C86-4628-9B78-95D939F2A442}" type="slidenum">
              <a:rPr lang="en-US"/>
              <a:pPr>
                <a:defRPr/>
              </a:pPr>
              <a:t>‹#›</a:t>
            </a:fld>
            <a:endParaRPr lang="en-US" dirty="0"/>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107950"/>
            <a:ext cx="9144000" cy="504825"/>
          </a:xfrm>
          <a:prstGeom prst="rect">
            <a:avLst/>
          </a:prstGeom>
          <a:noFill/>
          <a:ln w="9525">
            <a:noFill/>
            <a:miter lim="800000"/>
            <a:headEnd/>
            <a:tailEnd/>
          </a:ln>
        </p:spPr>
      </p:pic>
      <p:pic>
        <p:nvPicPr>
          <p:cNvPr id="5" name="Picture 2"/>
          <p:cNvPicPr preferRelativeResize="0">
            <a:picLocks noChangeArrowheads="1"/>
          </p:cNvPicPr>
          <p:nvPr/>
        </p:nvPicPr>
        <p:blipFill>
          <a:blip r:embed="rId3"/>
          <a:srcRect/>
          <a:stretch>
            <a:fillRect/>
          </a:stretch>
        </p:blipFill>
        <p:spPr bwMode="auto">
          <a:xfrm>
            <a:off x="0" y="6553200"/>
            <a:ext cx="9144000" cy="252413"/>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idx="1"/>
          </p:nvPr>
        </p:nvSpPr>
        <p:spPr>
          <a:xfrm>
            <a:off x="468000" y="836712"/>
            <a:ext cx="8280000" cy="56072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dirty="0"/>
          </a:p>
        </p:txBody>
      </p:sp>
      <p:sp>
        <p:nvSpPr>
          <p:cNvPr id="8"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534DA8A4-9438-4C38-BC79-F9C0FF0DC652}" type="slidenum">
              <a:rPr lang="en-US"/>
              <a:pPr>
                <a:defRPr/>
              </a:pPr>
              <a:t>‹#›</a:t>
            </a:fld>
            <a:endParaRPr lang="en-US" dirty="0"/>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srcRect/>
          <a:stretch>
            <a:fillRect/>
          </a:stretch>
        </p:blipFill>
        <p:spPr bwMode="auto">
          <a:xfrm>
            <a:off x="0" y="2205038"/>
            <a:ext cx="9144000" cy="503237"/>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3"/>
          <a:srcRect/>
          <a:stretch>
            <a:fillRect/>
          </a:stretch>
        </p:blipFill>
        <p:spPr bwMode="auto">
          <a:xfrm>
            <a:off x="323850" y="2016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722313" y="4406900"/>
            <a:ext cx="7772400" cy="1362075"/>
          </a:xfrm>
        </p:spPr>
        <p:txBody>
          <a:bodyPr anchor="t">
            <a:normAutofit/>
          </a:bodyPr>
          <a:lstStyle>
            <a:lvl1pPr algn="l">
              <a:defRPr sz="4000" b="1" cap="none">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i="1">
                <a:solidFill>
                  <a:schemeClr val="accent6"/>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fld id="{8D8EA4CE-AE68-4709-B4C2-753B4BC0392B}" type="slidenum">
              <a:rPr lang="en-US"/>
              <a:pPr>
                <a:defRPr/>
              </a:pPr>
              <a:t>‹#›</a:t>
            </a:fld>
            <a:endParaRPr lang="en-US" dirty="0"/>
          </a:p>
        </p:txBody>
      </p:sp>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5" name="Picture 2"/>
          <p:cNvPicPr preferRelativeResize="0">
            <a:picLocks noChangeArrowheads="1"/>
          </p:cNvPicPr>
          <p:nvPr userDrawn="1"/>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6"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sz="half" idx="1"/>
          </p:nvPr>
        </p:nvSpPr>
        <p:spPr>
          <a:xfrm>
            <a:off x="457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İçerik Yer Tutucusu"/>
          <p:cNvSpPr>
            <a:spLocks noGrp="1"/>
          </p:cNvSpPr>
          <p:nvPr>
            <p:ph sz="half" idx="2"/>
          </p:nvPr>
        </p:nvSpPr>
        <p:spPr>
          <a:xfrm>
            <a:off x="4648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0"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8"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9"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D8F8A91C-2796-448C-A3CA-4DB4E084CE77}" type="slidenum">
              <a:rPr lang="en-US"/>
              <a:pPr>
                <a:defRPr/>
              </a:pPr>
              <a:t>‹#›</a:t>
            </a:fld>
            <a:endParaRPr lang="en-US" dirty="0"/>
          </a:p>
        </p:txBody>
      </p:sp>
    </p:spTree>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8"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Metin Yer Tutucusu"/>
          <p:cNvSpPr>
            <a:spLocks noGrp="1"/>
          </p:cNvSpPr>
          <p:nvPr>
            <p:ph type="body" idx="1"/>
          </p:nvPr>
        </p:nvSpPr>
        <p:spPr>
          <a:xfrm>
            <a:off x="457200" y="764704"/>
            <a:ext cx="4040188"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700808"/>
            <a:ext cx="4040188"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4 Metin Yer Tutucusu"/>
          <p:cNvSpPr>
            <a:spLocks noGrp="1"/>
          </p:cNvSpPr>
          <p:nvPr>
            <p:ph type="body" sz="quarter" idx="3"/>
          </p:nvPr>
        </p:nvSpPr>
        <p:spPr>
          <a:xfrm>
            <a:off x="4644000" y="764704"/>
            <a:ext cx="4041775"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700808"/>
            <a:ext cx="4041775"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10"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BE80626A-277D-49C3-A781-2BA0CDC0E522}" type="slidenum">
              <a:rPr lang="en-US"/>
              <a:pPr>
                <a:defRPr/>
              </a:pPr>
              <a:t>‹#›</a:t>
            </a:fld>
            <a:endParaRPr lang="en-US" dirty="0"/>
          </a:p>
        </p:txBody>
      </p:sp>
    </p:spTree>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4"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28"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DFDF0F70-E96D-4EFA-8175-927FDC772E50}" type="slidenum">
              <a:rPr lang="en-US"/>
              <a:pPr>
                <a:defRPr/>
              </a:pPr>
              <a:t>‹#›</a:t>
            </a:fld>
            <a:endParaRPr lang="en-US" dirty="0"/>
          </a:p>
        </p:txBody>
      </p:sp>
    </p:spTree>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sp>
        <p:nvSpPr>
          <p:cNvPr id="3"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4"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03D6A185-A3C7-4047-B080-93FBA549F830}" type="slidenum">
              <a:rPr lang="en-US"/>
              <a:pPr>
                <a:defRPr/>
              </a:pPr>
              <a:t>‹#›</a:t>
            </a:fld>
            <a:endParaRPr lang="en-US" dirty="0"/>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5" name="6 Grup"/>
          <p:cNvGrpSpPr>
            <a:grpSpLocks/>
          </p:cNvGrpSpPr>
          <p:nvPr/>
        </p:nvGrpSpPr>
        <p:grpSpPr bwMode="auto">
          <a:xfrm>
            <a:off x="252413" y="296863"/>
            <a:ext cx="2339975" cy="287337"/>
            <a:chOff x="285750" y="2714625"/>
            <a:chExt cx="2333625" cy="287338"/>
          </a:xfrm>
        </p:grpSpPr>
        <p:pic>
          <p:nvPicPr>
            <p:cNvPr id="6" name="Picture 4"/>
            <p:cNvPicPr>
              <a:picLocks noChangeAspect="1" noChangeArrowheads="1"/>
            </p:cNvPicPr>
            <p:nvPr/>
          </p:nvPicPr>
          <p:blipFill>
            <a:blip r:embed="rId2"/>
            <a:srcRect/>
            <a:stretch>
              <a:fillRect/>
            </a:stretch>
          </p:blipFill>
          <p:spPr bwMode="auto">
            <a:xfrm>
              <a:off x="285750" y="2714625"/>
              <a:ext cx="2333625" cy="287338"/>
            </a:xfrm>
            <a:prstGeom prst="rect">
              <a:avLst/>
            </a:prstGeom>
            <a:noFill/>
            <a:ln w="9525">
              <a:noFill/>
              <a:miter lim="800000"/>
              <a:headEnd/>
              <a:tailEnd/>
            </a:ln>
          </p:spPr>
        </p:pic>
        <p:pic>
          <p:nvPicPr>
            <p:cNvPr id="7" name="Picture 4"/>
            <p:cNvPicPr>
              <a:picLocks noChangeAspect="1" noChangeArrowheads="1"/>
            </p:cNvPicPr>
            <p:nvPr userDrawn="1"/>
          </p:nvPicPr>
          <p:blipFill>
            <a:blip r:embed="rId2"/>
            <a:srcRect/>
            <a:stretch>
              <a:fillRect/>
            </a:stretch>
          </p:blipFill>
          <p:spPr bwMode="auto">
            <a:xfrm>
              <a:off x="285750" y="2714625"/>
              <a:ext cx="2333625" cy="287338"/>
            </a:xfrm>
            <a:prstGeom prst="rect">
              <a:avLst/>
            </a:prstGeom>
            <a:noFill/>
            <a:ln w="9525">
              <a:noFill/>
              <a:miter lim="800000"/>
              <a:headEnd/>
              <a:tailEnd/>
            </a:ln>
          </p:spPr>
        </p:pic>
      </p:grpSp>
      <p:pic>
        <p:nvPicPr>
          <p:cNvPr id="8" name="Picture 2"/>
          <p:cNvPicPr preferRelativeResize="0">
            <a:picLocks noChangeArrowheads="1"/>
          </p:cNvPicPr>
          <p:nvPr/>
        </p:nvPicPr>
        <p:blipFill>
          <a:blip r:embed="rId3"/>
          <a:srcRect/>
          <a:stretch>
            <a:fillRect/>
          </a:stretch>
        </p:blipFill>
        <p:spPr bwMode="auto">
          <a:xfrm>
            <a:off x="0" y="6553200"/>
            <a:ext cx="9144000" cy="252413"/>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4"/>
          <a:srcRect/>
          <a:stretch>
            <a:fillRect/>
          </a:stretch>
        </p:blipFill>
        <p:spPr bwMode="auto">
          <a:xfrm>
            <a:off x="419100" y="-1588"/>
            <a:ext cx="971550" cy="882651"/>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52000" y="900000"/>
            <a:ext cx="2340000" cy="2340000"/>
          </a:xfrm>
        </p:spPr>
        <p:txBody>
          <a:bodyPr>
            <a:noAutofit/>
          </a:bodyPr>
          <a:lstStyle>
            <a:lvl1pPr algn="ctr">
              <a:defRPr sz="36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İçerik Yer Tutucusu"/>
          <p:cNvSpPr>
            <a:spLocks noGrp="1"/>
          </p:cNvSpPr>
          <p:nvPr>
            <p:ph idx="1"/>
          </p:nvPr>
        </p:nvSpPr>
        <p:spPr>
          <a:xfrm>
            <a:off x="2786050" y="273050"/>
            <a:ext cx="5900750" cy="5853113"/>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Metin Yer Tutucusu"/>
          <p:cNvSpPr>
            <a:spLocks noGrp="1"/>
          </p:cNvSpPr>
          <p:nvPr>
            <p:ph type="body" sz="half" idx="2"/>
          </p:nvPr>
        </p:nvSpPr>
        <p:spPr>
          <a:xfrm>
            <a:off x="252000" y="3384000"/>
            <a:ext cx="2340000" cy="2736000"/>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AEE9DE51-8D6F-4DD7-8B55-AF2D75315DA9}" type="slidenum">
              <a:rPr lang="en-US"/>
              <a:pPr>
                <a:defRPr/>
              </a:pPr>
              <a:t>‹#›</a:t>
            </a:fld>
            <a:endParaRPr lang="en-US" dirty="0"/>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6" name="Picture 2"/>
          <p:cNvPicPr preferRelativeResize="0">
            <a:picLocks noChangeArrowheads="1"/>
          </p:cNvPicPr>
          <p:nvPr/>
        </p:nvPicPr>
        <p:blipFill>
          <a:blip r:embed="rId3"/>
          <a:srcRect/>
          <a:stretch>
            <a:fillRect/>
          </a:stretch>
        </p:blipFill>
        <p:spPr bwMode="auto">
          <a:xfrm>
            <a:off x="647700" y="4240213"/>
            <a:ext cx="8496300" cy="39687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4"/>
          <a:srcRect/>
          <a:stretch>
            <a:fillRect/>
          </a:stretch>
        </p:blipFill>
        <p:spPr bwMode="auto">
          <a:xfrm>
            <a:off x="0" y="39973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28600" y="4876800"/>
            <a:ext cx="8763000" cy="566738"/>
          </a:xfrm>
        </p:spPr>
        <p:txBody>
          <a:bodyPr anchor="b">
            <a:noAutofit/>
          </a:bodyPr>
          <a:lstStyle>
            <a:lvl1pPr algn="l">
              <a:defRPr sz="32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Resim Yer Tutucusu"/>
          <p:cNvSpPr>
            <a:spLocks noGrp="1"/>
          </p:cNvSpPr>
          <p:nvPr>
            <p:ph type="pic" idx="1"/>
          </p:nvPr>
        </p:nvSpPr>
        <p:spPr>
          <a:xfrm>
            <a:off x="1600200" y="228600"/>
            <a:ext cx="7391400" cy="3843343"/>
          </a:xfrm>
        </p:spPr>
        <p:txBody>
          <a:bodyPr rtlCol="0">
            <a:normAutofit/>
          </a:bodyPr>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dirty="0"/>
          </a:p>
        </p:txBody>
      </p:sp>
      <p:sp>
        <p:nvSpPr>
          <p:cNvPr id="4" name="3 Metin Yer Tutucusu"/>
          <p:cNvSpPr>
            <a:spLocks noGrp="1"/>
          </p:cNvSpPr>
          <p:nvPr>
            <p:ph type="body" sz="half" idx="2"/>
          </p:nvPr>
        </p:nvSpPr>
        <p:spPr>
          <a:xfrm>
            <a:off x="228600" y="5443538"/>
            <a:ext cx="8763000" cy="804862"/>
          </a:xfrm>
        </p:spPr>
        <p:txBody>
          <a:bodyP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9"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6FE91D48-A5FD-49A7-9A44-573B64FA3170}" type="slidenum">
              <a:rPr lang="en-US"/>
              <a:pPr>
                <a:defRPr/>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sp>
        <p:nvSpPr>
          <p:cNvPr id="3"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4"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CE4C9123-76C6-406B-B22A-CF12ABB5254B}" type="slidenum">
              <a:rPr lang="en-US"/>
              <a:pPr>
                <a:defRPr/>
              </a:pPr>
              <a:t>‹#›</a:t>
            </a:fld>
            <a:endParaRPr lang="en-US" dirty="0"/>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5" name="Picture 2"/>
          <p:cNvPicPr preferRelativeResize="0">
            <a:picLocks noChangeArrowheads="1"/>
          </p:cNvPicPr>
          <p:nvPr userDrawn="1"/>
        </p:nvPicPr>
        <p:blipFill>
          <a:blip r:embed="rId3"/>
          <a:srcRect/>
          <a:stretch>
            <a:fillRect/>
          </a:stretch>
        </p:blipFill>
        <p:spPr bwMode="auto">
          <a:xfrm>
            <a:off x="0" y="144463"/>
            <a:ext cx="9144000" cy="468312"/>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Dikey Metin Yer Tutucusu"/>
          <p:cNvSpPr>
            <a:spLocks noGrp="1"/>
          </p:cNvSpPr>
          <p:nvPr>
            <p:ph type="body" orient="vert" idx="1"/>
          </p:nvPr>
        </p:nvSpPr>
        <p:spPr>
          <a:xfrm>
            <a:off x="457200" y="764704"/>
            <a:ext cx="8229600" cy="5361459"/>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25"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8"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6A99AA56-9537-449E-929B-332630450766}" type="slidenum">
              <a:rPr lang="en-US"/>
              <a:pPr>
                <a:defRPr/>
              </a:pPr>
              <a:t>‹#›</a:t>
            </a:fld>
            <a:endParaRPr lang="en-US" dirty="0"/>
          </a:p>
        </p:txBody>
      </p:sp>
    </p:spTree>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6170613" y="0"/>
            <a:ext cx="395287" cy="6870700"/>
          </a:xfrm>
          <a:prstGeom prst="rect">
            <a:avLst/>
          </a:prstGeom>
          <a:noFill/>
          <a:ln w="9525">
            <a:noFill/>
            <a:miter lim="800000"/>
            <a:headEnd/>
            <a:tailEnd/>
          </a:ln>
        </p:spPr>
      </p:pic>
      <p:pic>
        <p:nvPicPr>
          <p:cNvPr id="5" name="Picture 4"/>
          <p:cNvPicPr>
            <a:picLocks noChangeAspect="1" noChangeArrowheads="1"/>
          </p:cNvPicPr>
          <p:nvPr/>
        </p:nvPicPr>
        <p:blipFill>
          <a:blip r:embed="rId2"/>
          <a:srcRect/>
          <a:stretch>
            <a:fillRect/>
          </a:stretch>
        </p:blipFill>
        <p:spPr bwMode="auto">
          <a:xfrm>
            <a:off x="104775" y="0"/>
            <a:ext cx="395288" cy="6858000"/>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3"/>
          <a:srcRect/>
          <a:stretch>
            <a:fillRect/>
          </a:stretch>
        </p:blipFill>
        <p:spPr bwMode="auto">
          <a:xfrm>
            <a:off x="5927725" y="115888"/>
            <a:ext cx="882650" cy="971550"/>
          </a:xfrm>
          <a:prstGeom prst="rect">
            <a:avLst/>
          </a:prstGeom>
          <a:noFill/>
          <a:ln>
            <a:noFill/>
          </a:ln>
          <a:effectLst>
            <a:outerShdw blurRad="190500" algn="tl" rotWithShape="0">
              <a:srgbClr val="000000">
                <a:alpha val="70000"/>
              </a:srgbClr>
            </a:outerShdw>
          </a:effectLst>
          <a:extLst/>
        </p:spPr>
      </p:pic>
      <p:sp>
        <p:nvSpPr>
          <p:cNvPr id="2" name="1 Dikey Başlık"/>
          <p:cNvSpPr>
            <a:spLocks noGrp="1"/>
          </p:cNvSpPr>
          <p:nvPr>
            <p:ph type="title" orient="vert"/>
          </p:nvPr>
        </p:nvSpPr>
        <p:spPr>
          <a:xfrm>
            <a:off x="6629400" y="274638"/>
            <a:ext cx="2057400" cy="5851525"/>
          </a:xfrm>
        </p:spPr>
        <p:txBody>
          <a:bodyPr vert="eaVert"/>
          <a:lstStyle>
            <a:lvl1pPr>
              <a:defRPr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Dikey Metin Yer Tutucusu"/>
          <p:cNvSpPr>
            <a:spLocks noGrp="1"/>
          </p:cNvSpPr>
          <p:nvPr>
            <p:ph type="body" orient="vert" idx="1"/>
          </p:nvPr>
        </p:nvSpPr>
        <p:spPr>
          <a:xfrm>
            <a:off x="642910" y="274638"/>
            <a:ext cx="5429288" cy="5851525"/>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4 Altbilgi Yer Tutucusu"/>
          <p:cNvSpPr>
            <a:spLocks noGrp="1"/>
          </p:cNvSpPr>
          <p:nvPr>
            <p:ph type="ftr" sz="quarter" idx="10"/>
          </p:nvPr>
        </p:nvSpPr>
        <p:spPr>
          <a:xfrm rot="5400000">
            <a:off x="-2039937" y="3532188"/>
            <a:ext cx="4714875" cy="365125"/>
          </a:xfrm>
        </p:spPr>
        <p:txBody>
          <a:bodyPr/>
          <a:lstStyle>
            <a:lvl1pPr fontAlgn="auto">
              <a:spcBef>
                <a:spcPts val="0"/>
              </a:spcBef>
              <a:spcAft>
                <a:spcPts val="0"/>
              </a:spcAft>
              <a:defRPr sz="1400">
                <a:solidFill>
                  <a:prstClr val="white">
                    <a:lumMod val="85000"/>
                  </a:prstClr>
                </a:solidFill>
                <a:latin typeface="Calibri" pitchFamily="34" charset="0"/>
              </a:defRPr>
            </a:lvl1pPr>
          </a:lstStyle>
          <a:p>
            <a:pPr>
              <a:defRPr/>
            </a:pPr>
            <a:r>
              <a:rPr lang="nn-NO"/>
              <a:t>Ekonomik Araştırmalar ve Değerlendirme Genel Müdürlüğü</a:t>
            </a:r>
            <a:endParaRPr lang="tr-TR"/>
          </a:p>
        </p:txBody>
      </p:sp>
      <p:sp>
        <p:nvSpPr>
          <p:cNvPr id="8" name="5 Slayt Numarası Yer Tutucusu"/>
          <p:cNvSpPr>
            <a:spLocks noGrp="1"/>
          </p:cNvSpPr>
          <p:nvPr>
            <p:ph type="sldNum" sz="quarter" idx="11"/>
          </p:nvPr>
        </p:nvSpPr>
        <p:spPr>
          <a:xfrm rot="5400000">
            <a:off x="125413" y="6303962"/>
            <a:ext cx="400050" cy="365125"/>
          </a:xfrm>
        </p:spPr>
        <p:txBody>
          <a:bodyPr/>
          <a:lstStyle>
            <a:lvl1pPr fontAlgn="auto">
              <a:spcBef>
                <a:spcPts val="0"/>
              </a:spcBef>
              <a:spcAft>
                <a:spcPts val="0"/>
              </a:spcAft>
              <a:defRPr sz="1400">
                <a:solidFill>
                  <a:prstClr val="white">
                    <a:lumMod val="85000"/>
                  </a:prstClr>
                </a:solidFill>
                <a:latin typeface="Calibri" pitchFamily="34" charset="0"/>
              </a:defRPr>
            </a:lvl1pPr>
          </a:lstStyle>
          <a:p>
            <a:pPr>
              <a:defRPr/>
            </a:pPr>
            <a:fld id="{DAB37DE5-1B6D-4DAA-A607-216CA5F4D5DE}" type="slidenum">
              <a:rPr lang="tr-TR"/>
              <a:pPr>
                <a:defRPr/>
              </a:pPr>
              <a:t>‹#›</a:t>
            </a:fld>
            <a:endParaRPr lang="tr-T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Chart">
  <p:cSld name="Başlık, Metin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Grafik Yer Tutucusu 3"/>
          <p:cNvSpPr>
            <a:spLocks noGrp="1"/>
          </p:cNvSpPr>
          <p:nvPr>
            <p:ph type="chart" sz="half" idx="2"/>
          </p:nvPr>
        </p:nvSpPr>
        <p:spPr>
          <a:xfrm>
            <a:off x="4648200" y="1600200"/>
            <a:ext cx="4038600" cy="4525963"/>
          </a:xfrm>
          <a:prstGeom prst="rect">
            <a:avLst/>
          </a:prstGeom>
        </p:spPr>
        <p:txBody>
          <a:bodyPr/>
          <a:lstStyle/>
          <a:p>
            <a:pPr lvl="0"/>
            <a:endParaRPr lang="tr-TR" noProof="0"/>
          </a:p>
        </p:txBody>
      </p:sp>
      <p:sp>
        <p:nvSpPr>
          <p:cNvPr id="5" name="Slayt Numarası Yer Tutucusu 5"/>
          <p:cNvSpPr>
            <a:spLocks noGrp="1"/>
          </p:cNvSpPr>
          <p:nvPr>
            <p:ph type="sldNum" sz="quarter" idx="10"/>
          </p:nvPr>
        </p:nvSpPr>
        <p:spPr>
          <a:xfrm>
            <a:off x="0" y="6237288"/>
            <a:ext cx="9144000" cy="390525"/>
          </a:xfrm>
        </p:spPr>
        <p:txBody>
          <a:bodyPr/>
          <a:lstStyle>
            <a:lvl1pPr fontAlgn="auto">
              <a:spcBef>
                <a:spcPts val="0"/>
              </a:spcBef>
              <a:spcAft>
                <a:spcPts val="0"/>
              </a:spcAft>
              <a:defRPr/>
            </a:lvl1pPr>
          </a:lstStyle>
          <a:p>
            <a:pPr>
              <a:defRPr/>
            </a:pPr>
            <a:fld id="{67E09B81-916C-4894-BB63-20C616A295E5}" type="slidenum">
              <a:rPr lang="tr-TR"/>
              <a:pPr>
                <a:defRPr/>
              </a:pPr>
              <a:t>‹#›</a:t>
            </a:fld>
            <a:r>
              <a:rPr lang="tr-TR"/>
              <a:t>     </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647700" y="735013"/>
            <a:ext cx="8496300" cy="396875"/>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3"/>
          <a:srcRect/>
          <a:stretch>
            <a:fillRect/>
          </a:stretch>
        </p:blipFill>
        <p:spPr bwMode="auto">
          <a:xfrm>
            <a:off x="665163" y="492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ctrTitle"/>
          </p:nvPr>
        </p:nvSpPr>
        <p:spPr>
          <a:xfrm>
            <a:off x="360000" y="2160000"/>
            <a:ext cx="8424000" cy="1620000"/>
          </a:xfrm>
        </p:spPr>
        <p:txBody>
          <a:bodyPr/>
          <a:lstStyle>
            <a:lvl1pPr>
              <a:defRPr sz="54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360000" y="4176000"/>
            <a:ext cx="8424000" cy="571504"/>
          </a:xfrm>
        </p:spPr>
        <p:txBody>
          <a:bodyPr>
            <a:noAutofit/>
          </a:bodyPr>
          <a:lstStyle>
            <a:lvl1pPr marL="0" indent="0" algn="ctr">
              <a:buNone/>
              <a:defRPr sz="3200" i="1">
                <a:solidFill>
                  <a:schemeClr val="accent6"/>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en-US" dirty="0"/>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fld id="{346C779E-0AAF-484D-A0CC-7BF578EA6BFC}" type="slidenum">
              <a:rPr lang="en-US"/>
              <a:pPr>
                <a:defRPr/>
              </a:pPr>
              <a:t>‹#›</a:t>
            </a:fld>
            <a:endParaRPr lang="en-US" dirty="0"/>
          </a:p>
        </p:txBody>
      </p:sp>
    </p:spTree>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107950"/>
            <a:ext cx="9144000" cy="504825"/>
          </a:xfrm>
          <a:prstGeom prst="rect">
            <a:avLst/>
          </a:prstGeom>
          <a:noFill/>
          <a:ln w="9525">
            <a:noFill/>
            <a:miter lim="800000"/>
            <a:headEnd/>
            <a:tailEnd/>
          </a:ln>
        </p:spPr>
      </p:pic>
      <p:pic>
        <p:nvPicPr>
          <p:cNvPr id="5" name="Picture 2"/>
          <p:cNvPicPr preferRelativeResize="0">
            <a:picLocks noChangeArrowheads="1"/>
          </p:cNvPicPr>
          <p:nvPr/>
        </p:nvPicPr>
        <p:blipFill>
          <a:blip r:embed="rId3"/>
          <a:srcRect/>
          <a:stretch>
            <a:fillRect/>
          </a:stretch>
        </p:blipFill>
        <p:spPr bwMode="auto">
          <a:xfrm>
            <a:off x="0" y="6553200"/>
            <a:ext cx="9144000" cy="252413"/>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idx="1"/>
          </p:nvPr>
        </p:nvSpPr>
        <p:spPr>
          <a:xfrm>
            <a:off x="468000" y="836712"/>
            <a:ext cx="8280000" cy="56072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dirty="0"/>
          </a:p>
        </p:txBody>
      </p:sp>
      <p:sp>
        <p:nvSpPr>
          <p:cNvPr id="8"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630C42E3-E8B0-45E5-B496-07FF958E32F5}" type="slidenum">
              <a:rPr lang="en-US"/>
              <a:pPr>
                <a:defRPr/>
              </a:pPr>
              <a:t>‹#›</a:t>
            </a:fld>
            <a:endParaRPr lang="en-US" dirty="0"/>
          </a:p>
        </p:txBody>
      </p:sp>
    </p:spTree>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srcRect/>
          <a:stretch>
            <a:fillRect/>
          </a:stretch>
        </p:blipFill>
        <p:spPr bwMode="auto">
          <a:xfrm>
            <a:off x="0" y="2205038"/>
            <a:ext cx="9144000" cy="503237"/>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3"/>
          <a:srcRect/>
          <a:stretch>
            <a:fillRect/>
          </a:stretch>
        </p:blipFill>
        <p:spPr bwMode="auto">
          <a:xfrm>
            <a:off x="323850" y="2016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722313" y="4406900"/>
            <a:ext cx="7772400" cy="1362075"/>
          </a:xfrm>
        </p:spPr>
        <p:txBody>
          <a:bodyPr anchor="t">
            <a:normAutofit/>
          </a:bodyPr>
          <a:lstStyle>
            <a:lvl1pPr algn="l">
              <a:defRPr sz="4000" b="1" cap="none">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i="1">
                <a:solidFill>
                  <a:schemeClr val="accent6"/>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srgbClr val="475A8D"/>
                </a:solidFill>
                <a:effectLst>
                  <a:outerShdw blurRad="38100" dist="38100" dir="2700000" algn="tl">
                    <a:srgbClr val="000000">
                      <a:alpha val="43137"/>
                    </a:srgbClr>
                  </a:outerShdw>
                </a:effectLst>
                <a:latin typeface="Calibri" pitchFamily="34" charset="0"/>
              </a:defRPr>
            </a:lvl1pPr>
          </a:lstStyle>
          <a:p>
            <a:pPr>
              <a:defRPr/>
            </a:pPr>
            <a:fld id="{1F1D074B-7D06-42DB-80B1-C9DC8FE8A036}" type="slidenum">
              <a:rPr lang="en-US"/>
              <a:pPr>
                <a:defRPr/>
              </a:pPr>
              <a:t>‹#›</a:t>
            </a:fld>
            <a:endParaRPr lang="en-US" dirty="0"/>
          </a:p>
        </p:txBody>
      </p:sp>
    </p:spTree>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5" name="Picture 2"/>
          <p:cNvPicPr preferRelativeResize="0">
            <a:picLocks noChangeArrowheads="1"/>
          </p:cNvPicPr>
          <p:nvPr userDrawn="1"/>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6"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sz="half" idx="1"/>
          </p:nvPr>
        </p:nvSpPr>
        <p:spPr>
          <a:xfrm>
            <a:off x="457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İçerik Yer Tutucusu"/>
          <p:cNvSpPr>
            <a:spLocks noGrp="1"/>
          </p:cNvSpPr>
          <p:nvPr>
            <p:ph sz="half" idx="2"/>
          </p:nvPr>
        </p:nvSpPr>
        <p:spPr>
          <a:xfrm>
            <a:off x="4648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0"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8"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9"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96001402-B15F-49E2-9AB4-CD767AE00B39}" type="slidenum">
              <a:rPr lang="en-US"/>
              <a:pPr>
                <a:defRPr/>
              </a:pPr>
              <a:t>‹#›</a:t>
            </a:fld>
            <a:endParaRPr lang="en-US" dirty="0"/>
          </a:p>
        </p:txBody>
      </p:sp>
    </p:spTree>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8"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Metin Yer Tutucusu"/>
          <p:cNvSpPr>
            <a:spLocks noGrp="1"/>
          </p:cNvSpPr>
          <p:nvPr>
            <p:ph type="body" idx="1"/>
          </p:nvPr>
        </p:nvSpPr>
        <p:spPr>
          <a:xfrm>
            <a:off x="457200" y="764704"/>
            <a:ext cx="4040188"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700808"/>
            <a:ext cx="4040188"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4 Metin Yer Tutucusu"/>
          <p:cNvSpPr>
            <a:spLocks noGrp="1"/>
          </p:cNvSpPr>
          <p:nvPr>
            <p:ph type="body" sz="quarter" idx="3"/>
          </p:nvPr>
        </p:nvSpPr>
        <p:spPr>
          <a:xfrm>
            <a:off x="4644000" y="764704"/>
            <a:ext cx="4041775"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700808"/>
            <a:ext cx="4041775"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10"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D1324557-EA75-4248-8904-86797A9BCA54}" type="slidenum">
              <a:rPr lang="en-US"/>
              <a:pPr>
                <a:defRPr/>
              </a:pPr>
              <a:t>‹#›</a:t>
            </a:fld>
            <a:endParaRPr lang="en-US" dirty="0"/>
          </a:p>
        </p:txBody>
      </p:sp>
    </p:spTree>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4"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28"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133AEA8D-D5F3-4A6B-9AD0-B326E6BB566C}" type="slidenum">
              <a:rPr lang="en-US"/>
              <a:pPr>
                <a:defRPr/>
              </a:pPr>
              <a:t>‹#›</a:t>
            </a:fld>
            <a:endParaRPr lang="en-US" dirty="0"/>
          </a:p>
        </p:txBody>
      </p:sp>
    </p:spTree>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sp>
        <p:nvSpPr>
          <p:cNvPr id="3"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4"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768630B2-6A29-4389-BB24-CAC33BF4D94A}" type="slidenum">
              <a:rPr lang="en-US"/>
              <a:pPr>
                <a:defRPr/>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5" name="6 Grup"/>
          <p:cNvGrpSpPr>
            <a:grpSpLocks/>
          </p:cNvGrpSpPr>
          <p:nvPr/>
        </p:nvGrpSpPr>
        <p:grpSpPr bwMode="auto">
          <a:xfrm>
            <a:off x="252413" y="296863"/>
            <a:ext cx="2339975" cy="287337"/>
            <a:chOff x="285750" y="2714625"/>
            <a:chExt cx="2333625" cy="287338"/>
          </a:xfrm>
        </p:grpSpPr>
        <p:pic>
          <p:nvPicPr>
            <p:cNvPr id="6" name="Picture 4"/>
            <p:cNvPicPr>
              <a:picLocks noChangeAspect="1" noChangeArrowheads="1"/>
            </p:cNvPicPr>
            <p:nvPr/>
          </p:nvPicPr>
          <p:blipFill>
            <a:blip r:embed="rId2"/>
            <a:srcRect/>
            <a:stretch>
              <a:fillRect/>
            </a:stretch>
          </p:blipFill>
          <p:spPr bwMode="auto">
            <a:xfrm>
              <a:off x="285750" y="2714625"/>
              <a:ext cx="2333625" cy="287338"/>
            </a:xfrm>
            <a:prstGeom prst="rect">
              <a:avLst/>
            </a:prstGeom>
            <a:noFill/>
            <a:ln w="9525">
              <a:noFill/>
              <a:miter lim="800000"/>
              <a:headEnd/>
              <a:tailEnd/>
            </a:ln>
          </p:spPr>
        </p:pic>
        <p:pic>
          <p:nvPicPr>
            <p:cNvPr id="7" name="Picture 4"/>
            <p:cNvPicPr>
              <a:picLocks noChangeAspect="1" noChangeArrowheads="1"/>
            </p:cNvPicPr>
            <p:nvPr userDrawn="1"/>
          </p:nvPicPr>
          <p:blipFill>
            <a:blip r:embed="rId2"/>
            <a:srcRect/>
            <a:stretch>
              <a:fillRect/>
            </a:stretch>
          </p:blipFill>
          <p:spPr bwMode="auto">
            <a:xfrm>
              <a:off x="285750" y="2714625"/>
              <a:ext cx="2333625" cy="287338"/>
            </a:xfrm>
            <a:prstGeom prst="rect">
              <a:avLst/>
            </a:prstGeom>
            <a:noFill/>
            <a:ln w="9525">
              <a:noFill/>
              <a:miter lim="800000"/>
              <a:headEnd/>
              <a:tailEnd/>
            </a:ln>
          </p:spPr>
        </p:pic>
      </p:grpSp>
      <p:pic>
        <p:nvPicPr>
          <p:cNvPr id="8" name="Picture 2"/>
          <p:cNvPicPr preferRelativeResize="0">
            <a:picLocks noChangeArrowheads="1"/>
          </p:cNvPicPr>
          <p:nvPr/>
        </p:nvPicPr>
        <p:blipFill>
          <a:blip r:embed="rId3"/>
          <a:srcRect/>
          <a:stretch>
            <a:fillRect/>
          </a:stretch>
        </p:blipFill>
        <p:spPr bwMode="auto">
          <a:xfrm>
            <a:off x="0" y="6553200"/>
            <a:ext cx="9144000" cy="252413"/>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4"/>
          <a:srcRect/>
          <a:stretch>
            <a:fillRect/>
          </a:stretch>
        </p:blipFill>
        <p:spPr bwMode="auto">
          <a:xfrm>
            <a:off x="419100" y="-1588"/>
            <a:ext cx="971550" cy="882651"/>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52000" y="900000"/>
            <a:ext cx="2340000" cy="2340000"/>
          </a:xfrm>
        </p:spPr>
        <p:txBody>
          <a:bodyPr>
            <a:noAutofit/>
          </a:bodyPr>
          <a:lstStyle>
            <a:lvl1pPr algn="ctr">
              <a:defRPr sz="36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İçerik Yer Tutucusu"/>
          <p:cNvSpPr>
            <a:spLocks noGrp="1"/>
          </p:cNvSpPr>
          <p:nvPr>
            <p:ph idx="1"/>
          </p:nvPr>
        </p:nvSpPr>
        <p:spPr>
          <a:xfrm>
            <a:off x="2786050" y="273050"/>
            <a:ext cx="5900750" cy="5853113"/>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Metin Yer Tutucusu"/>
          <p:cNvSpPr>
            <a:spLocks noGrp="1"/>
          </p:cNvSpPr>
          <p:nvPr>
            <p:ph type="body" sz="half" idx="2"/>
          </p:nvPr>
        </p:nvSpPr>
        <p:spPr>
          <a:xfrm>
            <a:off x="252000" y="3384000"/>
            <a:ext cx="2340000" cy="2736000"/>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A662E20C-286D-45BA-B981-DE43AA005253}" type="slidenum">
              <a:rPr lang="en-US"/>
              <a:pPr>
                <a:defRPr/>
              </a:pPr>
              <a:t>‹#›</a:t>
            </a:fld>
            <a:endParaRPr lang="en-US" dirty="0"/>
          </a:p>
        </p:txBody>
      </p:sp>
    </p:spTree>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5" name="6 Grup"/>
          <p:cNvGrpSpPr>
            <a:grpSpLocks/>
          </p:cNvGrpSpPr>
          <p:nvPr/>
        </p:nvGrpSpPr>
        <p:grpSpPr bwMode="auto">
          <a:xfrm>
            <a:off x="252413" y="296863"/>
            <a:ext cx="2339975" cy="287337"/>
            <a:chOff x="285750" y="2714625"/>
            <a:chExt cx="2333625" cy="287338"/>
          </a:xfrm>
        </p:grpSpPr>
        <p:pic>
          <p:nvPicPr>
            <p:cNvPr id="6" name="Picture 4"/>
            <p:cNvPicPr>
              <a:picLocks noChangeAspect="1" noChangeArrowheads="1"/>
            </p:cNvPicPr>
            <p:nvPr/>
          </p:nvPicPr>
          <p:blipFill>
            <a:blip r:embed="rId2"/>
            <a:srcRect/>
            <a:stretch>
              <a:fillRect/>
            </a:stretch>
          </p:blipFill>
          <p:spPr bwMode="auto">
            <a:xfrm>
              <a:off x="285750" y="2714625"/>
              <a:ext cx="2333625" cy="287338"/>
            </a:xfrm>
            <a:prstGeom prst="rect">
              <a:avLst/>
            </a:prstGeom>
            <a:noFill/>
            <a:ln w="9525">
              <a:noFill/>
              <a:miter lim="800000"/>
              <a:headEnd/>
              <a:tailEnd/>
            </a:ln>
          </p:spPr>
        </p:pic>
        <p:pic>
          <p:nvPicPr>
            <p:cNvPr id="7" name="Picture 4"/>
            <p:cNvPicPr>
              <a:picLocks noChangeAspect="1" noChangeArrowheads="1"/>
            </p:cNvPicPr>
            <p:nvPr userDrawn="1"/>
          </p:nvPicPr>
          <p:blipFill>
            <a:blip r:embed="rId2"/>
            <a:srcRect/>
            <a:stretch>
              <a:fillRect/>
            </a:stretch>
          </p:blipFill>
          <p:spPr bwMode="auto">
            <a:xfrm>
              <a:off x="285750" y="2714625"/>
              <a:ext cx="2333625" cy="287338"/>
            </a:xfrm>
            <a:prstGeom prst="rect">
              <a:avLst/>
            </a:prstGeom>
            <a:noFill/>
            <a:ln w="9525">
              <a:noFill/>
              <a:miter lim="800000"/>
              <a:headEnd/>
              <a:tailEnd/>
            </a:ln>
          </p:spPr>
        </p:pic>
      </p:grpSp>
      <p:pic>
        <p:nvPicPr>
          <p:cNvPr id="8" name="Picture 2"/>
          <p:cNvPicPr preferRelativeResize="0">
            <a:picLocks noChangeArrowheads="1"/>
          </p:cNvPicPr>
          <p:nvPr/>
        </p:nvPicPr>
        <p:blipFill>
          <a:blip r:embed="rId3"/>
          <a:srcRect/>
          <a:stretch>
            <a:fillRect/>
          </a:stretch>
        </p:blipFill>
        <p:spPr bwMode="auto">
          <a:xfrm>
            <a:off x="0" y="6553200"/>
            <a:ext cx="9144000" cy="252413"/>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4"/>
          <a:srcRect/>
          <a:stretch>
            <a:fillRect/>
          </a:stretch>
        </p:blipFill>
        <p:spPr bwMode="auto">
          <a:xfrm>
            <a:off x="419100" y="-1588"/>
            <a:ext cx="971550" cy="882651"/>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52000" y="900000"/>
            <a:ext cx="2340000" cy="2340000"/>
          </a:xfrm>
        </p:spPr>
        <p:txBody>
          <a:bodyPr>
            <a:noAutofit/>
          </a:bodyPr>
          <a:lstStyle>
            <a:lvl1pPr algn="ctr">
              <a:defRPr sz="36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İçerik Yer Tutucusu"/>
          <p:cNvSpPr>
            <a:spLocks noGrp="1"/>
          </p:cNvSpPr>
          <p:nvPr>
            <p:ph idx="1"/>
          </p:nvPr>
        </p:nvSpPr>
        <p:spPr>
          <a:xfrm>
            <a:off x="2786050" y="273050"/>
            <a:ext cx="5900750" cy="5853113"/>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Metin Yer Tutucusu"/>
          <p:cNvSpPr>
            <a:spLocks noGrp="1"/>
          </p:cNvSpPr>
          <p:nvPr>
            <p:ph type="body" sz="half" idx="2"/>
          </p:nvPr>
        </p:nvSpPr>
        <p:spPr>
          <a:xfrm>
            <a:off x="252000" y="3384000"/>
            <a:ext cx="2340000" cy="2736000"/>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BEB4FA27-013C-47E5-A535-54043A9F7ACE}" type="slidenum">
              <a:rPr lang="en-US"/>
              <a:pPr>
                <a:defRPr/>
              </a:pPr>
              <a:t>‹#›</a:t>
            </a:fld>
            <a:endParaRPr lang="en-US" dirty="0"/>
          </a:p>
        </p:txBody>
      </p:sp>
    </p:spTree>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6" name="Picture 2"/>
          <p:cNvPicPr preferRelativeResize="0">
            <a:picLocks noChangeArrowheads="1"/>
          </p:cNvPicPr>
          <p:nvPr/>
        </p:nvPicPr>
        <p:blipFill>
          <a:blip r:embed="rId3"/>
          <a:srcRect/>
          <a:stretch>
            <a:fillRect/>
          </a:stretch>
        </p:blipFill>
        <p:spPr bwMode="auto">
          <a:xfrm>
            <a:off x="647700" y="4240213"/>
            <a:ext cx="8496300" cy="39687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4"/>
          <a:srcRect/>
          <a:stretch>
            <a:fillRect/>
          </a:stretch>
        </p:blipFill>
        <p:spPr bwMode="auto">
          <a:xfrm>
            <a:off x="0" y="39973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28600" y="4876800"/>
            <a:ext cx="8763000" cy="566738"/>
          </a:xfrm>
        </p:spPr>
        <p:txBody>
          <a:bodyPr anchor="b">
            <a:noAutofit/>
          </a:bodyPr>
          <a:lstStyle>
            <a:lvl1pPr algn="l">
              <a:defRPr sz="32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Resim Yer Tutucusu"/>
          <p:cNvSpPr>
            <a:spLocks noGrp="1"/>
          </p:cNvSpPr>
          <p:nvPr>
            <p:ph type="pic" idx="1"/>
          </p:nvPr>
        </p:nvSpPr>
        <p:spPr>
          <a:xfrm>
            <a:off x="1600200" y="228600"/>
            <a:ext cx="7391400" cy="3843343"/>
          </a:xfrm>
        </p:spPr>
        <p:txBody>
          <a:bodyPr rtlCol="0">
            <a:normAutofit/>
          </a:bodyPr>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dirty="0"/>
          </a:p>
        </p:txBody>
      </p:sp>
      <p:sp>
        <p:nvSpPr>
          <p:cNvPr id="4" name="3 Metin Yer Tutucusu"/>
          <p:cNvSpPr>
            <a:spLocks noGrp="1"/>
          </p:cNvSpPr>
          <p:nvPr>
            <p:ph type="body" sz="half" idx="2"/>
          </p:nvPr>
        </p:nvSpPr>
        <p:spPr>
          <a:xfrm>
            <a:off x="228600" y="5443538"/>
            <a:ext cx="8763000" cy="804862"/>
          </a:xfrm>
        </p:spPr>
        <p:txBody>
          <a:bodyP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9"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5456DB41-060D-4CF9-B4DE-CDBFB3E6C161}" type="slidenum">
              <a:rPr lang="en-US"/>
              <a:pPr>
                <a:defRPr/>
              </a:pPr>
              <a:t>‹#›</a:t>
            </a:fld>
            <a:endParaRPr lang="en-US" dirty="0"/>
          </a:p>
        </p:txBody>
      </p:sp>
    </p:spTree>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5" name="Picture 2"/>
          <p:cNvPicPr preferRelativeResize="0">
            <a:picLocks noChangeArrowheads="1"/>
          </p:cNvPicPr>
          <p:nvPr userDrawn="1"/>
        </p:nvPicPr>
        <p:blipFill>
          <a:blip r:embed="rId3"/>
          <a:srcRect/>
          <a:stretch>
            <a:fillRect/>
          </a:stretch>
        </p:blipFill>
        <p:spPr bwMode="auto">
          <a:xfrm>
            <a:off x="0" y="144463"/>
            <a:ext cx="9144000" cy="468312"/>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
        <p:nvSpPr>
          <p:cNvPr id="3" name="2 Dikey Metin Yer Tutucusu"/>
          <p:cNvSpPr>
            <a:spLocks noGrp="1"/>
          </p:cNvSpPr>
          <p:nvPr>
            <p:ph type="body" orient="vert" idx="1"/>
          </p:nvPr>
        </p:nvSpPr>
        <p:spPr>
          <a:xfrm>
            <a:off x="457200" y="764704"/>
            <a:ext cx="8229600" cy="5361459"/>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25"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8"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4341F2A3-1482-4062-8170-57D27C368706}" type="slidenum">
              <a:rPr lang="en-US"/>
              <a:pPr>
                <a:defRPr/>
              </a:pPr>
              <a:t>‹#›</a:t>
            </a:fld>
            <a:endParaRPr lang="en-US" dirty="0"/>
          </a:p>
        </p:txBody>
      </p:sp>
    </p:spTree>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6170613" y="0"/>
            <a:ext cx="395287" cy="6870700"/>
          </a:xfrm>
          <a:prstGeom prst="rect">
            <a:avLst/>
          </a:prstGeom>
          <a:noFill/>
          <a:ln w="9525">
            <a:noFill/>
            <a:miter lim="800000"/>
            <a:headEnd/>
            <a:tailEnd/>
          </a:ln>
        </p:spPr>
      </p:pic>
      <p:pic>
        <p:nvPicPr>
          <p:cNvPr id="5" name="Picture 4"/>
          <p:cNvPicPr>
            <a:picLocks noChangeAspect="1" noChangeArrowheads="1"/>
          </p:cNvPicPr>
          <p:nvPr/>
        </p:nvPicPr>
        <p:blipFill>
          <a:blip r:embed="rId2"/>
          <a:srcRect/>
          <a:stretch>
            <a:fillRect/>
          </a:stretch>
        </p:blipFill>
        <p:spPr bwMode="auto">
          <a:xfrm>
            <a:off x="104775" y="0"/>
            <a:ext cx="395288" cy="6858000"/>
          </a:xfrm>
          <a:prstGeom prst="rect">
            <a:avLst/>
          </a:prstGeom>
          <a:noFill/>
          <a:ln w="9525">
            <a:noFill/>
            <a:miter lim="800000"/>
            <a:headEnd/>
            <a:tailEnd/>
          </a:ln>
        </p:spPr>
      </p:pic>
      <p:pic>
        <p:nvPicPr>
          <p:cNvPr id="6" name="Picture 2" descr="geçici logo"/>
          <p:cNvPicPr>
            <a:picLocks noChangeAspect="1" noChangeArrowheads="1"/>
          </p:cNvPicPr>
          <p:nvPr userDrawn="1"/>
        </p:nvPicPr>
        <p:blipFill>
          <a:blip r:embed="rId3"/>
          <a:srcRect/>
          <a:stretch>
            <a:fillRect/>
          </a:stretch>
        </p:blipFill>
        <p:spPr bwMode="auto">
          <a:xfrm>
            <a:off x="5927725" y="115888"/>
            <a:ext cx="882650" cy="971550"/>
          </a:xfrm>
          <a:prstGeom prst="rect">
            <a:avLst/>
          </a:prstGeom>
          <a:noFill/>
          <a:ln>
            <a:noFill/>
          </a:ln>
          <a:effectLst>
            <a:outerShdw blurRad="190500" algn="tl" rotWithShape="0">
              <a:srgbClr val="000000">
                <a:alpha val="70000"/>
              </a:srgbClr>
            </a:outerShdw>
          </a:effectLst>
          <a:extLst/>
        </p:spPr>
      </p:pic>
      <p:sp>
        <p:nvSpPr>
          <p:cNvPr id="2" name="1 Dikey Başlık"/>
          <p:cNvSpPr>
            <a:spLocks noGrp="1"/>
          </p:cNvSpPr>
          <p:nvPr>
            <p:ph type="title" orient="vert"/>
          </p:nvPr>
        </p:nvSpPr>
        <p:spPr>
          <a:xfrm>
            <a:off x="6629400" y="274638"/>
            <a:ext cx="2057400" cy="5851525"/>
          </a:xfrm>
        </p:spPr>
        <p:txBody>
          <a:bodyPr vert="eaVert"/>
          <a:lstStyle>
            <a:lvl1pPr>
              <a:defRPr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Dikey Metin Yer Tutucusu"/>
          <p:cNvSpPr>
            <a:spLocks noGrp="1"/>
          </p:cNvSpPr>
          <p:nvPr>
            <p:ph type="body" orient="vert" idx="1"/>
          </p:nvPr>
        </p:nvSpPr>
        <p:spPr>
          <a:xfrm>
            <a:off x="642910" y="274638"/>
            <a:ext cx="5429288" cy="5851525"/>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4 Altbilgi Yer Tutucusu"/>
          <p:cNvSpPr>
            <a:spLocks noGrp="1"/>
          </p:cNvSpPr>
          <p:nvPr>
            <p:ph type="ftr" sz="quarter" idx="10"/>
          </p:nvPr>
        </p:nvSpPr>
        <p:spPr>
          <a:xfrm rot="5400000">
            <a:off x="-2039937" y="3532188"/>
            <a:ext cx="4714875" cy="365125"/>
          </a:xfrm>
        </p:spPr>
        <p:txBody>
          <a:bodyPr/>
          <a:lstStyle>
            <a:lvl1pPr fontAlgn="auto">
              <a:spcBef>
                <a:spcPts val="0"/>
              </a:spcBef>
              <a:spcAft>
                <a:spcPts val="0"/>
              </a:spcAft>
              <a:defRPr sz="1400">
                <a:solidFill>
                  <a:prstClr val="white">
                    <a:lumMod val="85000"/>
                  </a:prstClr>
                </a:solidFill>
                <a:latin typeface="Calibri" pitchFamily="34" charset="0"/>
              </a:defRPr>
            </a:lvl1pPr>
          </a:lstStyle>
          <a:p>
            <a:pPr>
              <a:defRPr/>
            </a:pPr>
            <a:r>
              <a:rPr lang="nn-NO"/>
              <a:t>Ekonomik Araştırmalar ve Değerlendirme Genel Müdürlüğü</a:t>
            </a:r>
            <a:endParaRPr lang="tr-TR"/>
          </a:p>
        </p:txBody>
      </p:sp>
      <p:sp>
        <p:nvSpPr>
          <p:cNvPr id="8" name="5 Slayt Numarası Yer Tutucusu"/>
          <p:cNvSpPr>
            <a:spLocks noGrp="1"/>
          </p:cNvSpPr>
          <p:nvPr>
            <p:ph type="sldNum" sz="quarter" idx="11"/>
          </p:nvPr>
        </p:nvSpPr>
        <p:spPr>
          <a:xfrm rot="5400000">
            <a:off x="125413" y="6303962"/>
            <a:ext cx="400050" cy="365125"/>
          </a:xfrm>
        </p:spPr>
        <p:txBody>
          <a:bodyPr/>
          <a:lstStyle>
            <a:lvl1pPr fontAlgn="auto">
              <a:spcBef>
                <a:spcPts val="0"/>
              </a:spcBef>
              <a:spcAft>
                <a:spcPts val="0"/>
              </a:spcAft>
              <a:defRPr sz="1400">
                <a:solidFill>
                  <a:prstClr val="white">
                    <a:lumMod val="85000"/>
                  </a:prstClr>
                </a:solidFill>
                <a:latin typeface="Calibri" pitchFamily="34" charset="0"/>
              </a:defRPr>
            </a:lvl1pPr>
          </a:lstStyle>
          <a:p>
            <a:pPr>
              <a:defRPr/>
            </a:pPr>
            <a:fld id="{208D4564-82B5-46FB-8829-19C0445E7D8E}" type="slidenum">
              <a:rPr lang="tr-TR"/>
              <a:pPr>
                <a:defRPr/>
              </a:pPr>
              <a:t>‹#›</a:t>
            </a:fld>
            <a:endParaRPr lang="tr-T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Chart">
  <p:cSld name="Başlık, Metin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Grafik Yer Tutucusu 3"/>
          <p:cNvSpPr>
            <a:spLocks noGrp="1"/>
          </p:cNvSpPr>
          <p:nvPr>
            <p:ph type="chart" sz="half" idx="2"/>
          </p:nvPr>
        </p:nvSpPr>
        <p:spPr>
          <a:xfrm>
            <a:off x="4648200" y="1600200"/>
            <a:ext cx="4038600" cy="4525963"/>
          </a:xfrm>
          <a:prstGeom prst="rect">
            <a:avLst/>
          </a:prstGeom>
        </p:spPr>
        <p:txBody>
          <a:bodyPr/>
          <a:lstStyle/>
          <a:p>
            <a:pPr lvl="0"/>
            <a:endParaRPr lang="tr-TR" noProof="0"/>
          </a:p>
        </p:txBody>
      </p:sp>
      <p:sp>
        <p:nvSpPr>
          <p:cNvPr id="5" name="Slayt Numarası Yer Tutucusu 5"/>
          <p:cNvSpPr>
            <a:spLocks noGrp="1"/>
          </p:cNvSpPr>
          <p:nvPr>
            <p:ph type="sldNum" sz="quarter" idx="10"/>
          </p:nvPr>
        </p:nvSpPr>
        <p:spPr>
          <a:xfrm>
            <a:off x="0" y="6237288"/>
            <a:ext cx="9144000" cy="390525"/>
          </a:xfrm>
        </p:spPr>
        <p:txBody>
          <a:bodyPr/>
          <a:lstStyle>
            <a:lvl1pPr fontAlgn="auto">
              <a:spcBef>
                <a:spcPts val="0"/>
              </a:spcBef>
              <a:spcAft>
                <a:spcPts val="0"/>
              </a:spcAft>
              <a:defRPr/>
            </a:lvl1pPr>
          </a:lstStyle>
          <a:p>
            <a:pPr>
              <a:defRPr/>
            </a:pPr>
            <a:fld id="{591B965E-BF48-4311-99A9-BB7791AFCB38}" type="slidenum">
              <a:rPr lang="tr-TR"/>
              <a:pPr>
                <a:defRPr/>
              </a:pPr>
              <a:t>‹#›</a:t>
            </a:fld>
            <a:r>
              <a:rPr lang="tr-TR"/>
              <a:t>     </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98AF565-5B1F-417E-A470-3367D53E06B5}" type="datetime1">
              <a:rPr lang="tr-TR" smtClean="0"/>
              <a:t>19.06.2020</a:t>
            </a:fld>
            <a:endParaRPr lang="tr-TR"/>
          </a:p>
        </p:txBody>
      </p:sp>
      <p:sp>
        <p:nvSpPr>
          <p:cNvPr id="5" name="Altbilgi Yer Tutucusu 4"/>
          <p:cNvSpPr>
            <a:spLocks noGrp="1"/>
          </p:cNvSpPr>
          <p:nvPr>
            <p:ph type="ftr" sz="quarter" idx="11"/>
          </p:nvPr>
        </p:nvSpPr>
        <p:spPr/>
        <p:txBody>
          <a:bodyPr/>
          <a:lstStyle/>
          <a:p>
            <a:pPr>
              <a:defRPr/>
            </a:pPr>
            <a:r>
              <a:rPr lang="nn-NO" smtClean="0"/>
              <a:t>Ekonomik Araştırmalar ve Değerlendirme Genel Müdürlüğü</a:t>
            </a:r>
            <a:endParaRPr lang="en-US" dirty="0"/>
          </a:p>
        </p:txBody>
      </p:sp>
      <p:sp>
        <p:nvSpPr>
          <p:cNvPr id="6" name="Slayt Numarası Yer Tutucusu 5"/>
          <p:cNvSpPr>
            <a:spLocks noGrp="1"/>
          </p:cNvSpPr>
          <p:nvPr>
            <p:ph type="sldNum" sz="quarter" idx="12"/>
          </p:nvPr>
        </p:nvSpPr>
        <p:spPr/>
        <p:txBody>
          <a:bodyPr/>
          <a:lstStyle/>
          <a:p>
            <a:pPr>
              <a:defRPr/>
            </a:pPr>
            <a:fld id="{346C779E-0AAF-484D-A0CC-7BF578EA6BFC}" type="slidenum">
              <a:rPr lang="en-US" smtClean="0"/>
              <a:pPr>
                <a:defRPr/>
              </a:pPr>
              <a:t>‹#›</a:t>
            </a:fld>
            <a:endParaRPr lang="en-US" dirty="0"/>
          </a:p>
        </p:txBody>
      </p:sp>
      <p:pic>
        <p:nvPicPr>
          <p:cNvPr id="7" name="Picture 2" descr="geçici logo"/>
          <p:cNvPicPr>
            <a:picLocks noChangeAspect="1" noChangeArrowheads="1"/>
          </p:cNvPicPr>
          <p:nvPr userDrawn="1"/>
        </p:nvPicPr>
        <p:blipFill>
          <a:blip r:embed="rId2"/>
          <a:srcRect/>
          <a:stretch>
            <a:fillRect/>
          </a:stretch>
        </p:blipFill>
        <p:spPr bwMode="auto">
          <a:xfrm>
            <a:off x="665163" y="492125"/>
            <a:ext cx="971550" cy="882650"/>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3128315356"/>
      </p:ext>
    </p:extLst>
  </p:cSld>
  <p:clrMapOvr>
    <a:masterClrMapping/>
  </p:clrMapOvr>
  <p:transition spd="med">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4B31A4F-7DA8-4E9E-84E8-E0706AB6EB45}" type="datetime1">
              <a:rPr lang="tr-TR" smtClean="0"/>
              <a:t>19.06.2020</a:t>
            </a:fld>
            <a:endParaRPr lang="tr-TR"/>
          </a:p>
        </p:txBody>
      </p:sp>
      <p:sp>
        <p:nvSpPr>
          <p:cNvPr id="5" name="Altbilgi Yer Tutucusu 4"/>
          <p:cNvSpPr>
            <a:spLocks noGrp="1"/>
          </p:cNvSpPr>
          <p:nvPr>
            <p:ph type="ftr" sz="quarter" idx="11"/>
          </p:nvPr>
        </p:nvSpPr>
        <p:spPr/>
        <p:txBody>
          <a:bodyPr/>
          <a:lstStyle/>
          <a:p>
            <a:pPr>
              <a:defRPr/>
            </a:pPr>
            <a:r>
              <a:rPr lang="nn-NO" smtClean="0"/>
              <a:t>Ekonomik Araştırmalar ve Değerlendirme Genel Müdürlüğü</a:t>
            </a:r>
            <a:endParaRPr lang="tr-TR" dirty="0"/>
          </a:p>
        </p:txBody>
      </p:sp>
      <p:sp>
        <p:nvSpPr>
          <p:cNvPr id="6" name="Slayt Numarası Yer Tutucusu 5"/>
          <p:cNvSpPr>
            <a:spLocks noGrp="1"/>
          </p:cNvSpPr>
          <p:nvPr>
            <p:ph type="sldNum" sz="quarter" idx="12"/>
          </p:nvPr>
        </p:nvSpPr>
        <p:spPr/>
        <p:txBody>
          <a:bodyPr/>
          <a:lstStyle/>
          <a:p>
            <a:pPr>
              <a:defRPr/>
            </a:pPr>
            <a:fld id="{630C42E3-E8B0-45E5-B496-07FF958E32F5}" type="slidenum">
              <a:rPr lang="en-US" smtClean="0"/>
              <a:pPr>
                <a:defRPr/>
              </a:pPr>
              <a:t>‹#›</a:t>
            </a:fld>
            <a:endParaRPr lang="en-US" dirty="0"/>
          </a:p>
        </p:txBody>
      </p:sp>
      <p:pic>
        <p:nvPicPr>
          <p:cNvPr id="7" name="Picture 2" descr="geçici logo"/>
          <p:cNvPicPr>
            <a:picLocks noChangeAspect="1" noChangeArrowheads="1"/>
          </p:cNvPicPr>
          <p:nvPr userDrawn="1"/>
        </p:nvPicPr>
        <p:blipFill>
          <a:blip r:embed="rId2"/>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3015410850"/>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18976A7-C5F4-4B5B-BE59-8E128459E1D4}" type="datetime1">
              <a:rPr lang="tr-TR" smtClean="0"/>
              <a:t>19.06.2020</a:t>
            </a:fld>
            <a:endParaRPr lang="tr-TR"/>
          </a:p>
        </p:txBody>
      </p:sp>
      <p:sp>
        <p:nvSpPr>
          <p:cNvPr id="5" name="Altbilgi Yer Tutucusu 4"/>
          <p:cNvSpPr>
            <a:spLocks noGrp="1"/>
          </p:cNvSpPr>
          <p:nvPr>
            <p:ph type="ftr" sz="quarter" idx="11"/>
          </p:nvPr>
        </p:nvSpPr>
        <p:spPr/>
        <p:txBody>
          <a:bodyPr/>
          <a:lstStyle/>
          <a:p>
            <a:pPr>
              <a:defRPr/>
            </a:pPr>
            <a:r>
              <a:rPr lang="nn-NO" smtClean="0"/>
              <a:t>Ekonomik Araştırmalar ve Değerlendirme Genel Müdürlüğü</a:t>
            </a:r>
            <a:endParaRPr lang="tr-TR"/>
          </a:p>
        </p:txBody>
      </p:sp>
      <p:sp>
        <p:nvSpPr>
          <p:cNvPr id="6" name="Slayt Numarası Yer Tutucusu 5"/>
          <p:cNvSpPr>
            <a:spLocks noGrp="1"/>
          </p:cNvSpPr>
          <p:nvPr>
            <p:ph type="sldNum" sz="quarter" idx="12"/>
          </p:nvPr>
        </p:nvSpPr>
        <p:spPr/>
        <p:txBody>
          <a:bodyPr/>
          <a:lstStyle/>
          <a:p>
            <a:pPr>
              <a:defRPr/>
            </a:pPr>
            <a:fld id="{1F1D074B-7D06-42DB-80B1-C9DC8FE8A036}" type="slidenum">
              <a:rPr lang="en-US" smtClean="0"/>
              <a:pPr>
                <a:defRPr/>
              </a:pPr>
              <a:t>‹#›</a:t>
            </a:fld>
            <a:endParaRPr lang="en-US" dirty="0"/>
          </a:p>
        </p:txBody>
      </p:sp>
      <p:pic>
        <p:nvPicPr>
          <p:cNvPr id="7" name="Picture 2"/>
          <p:cNvPicPr preferRelativeResize="0">
            <a:picLocks noChangeArrowheads="1"/>
          </p:cNvPicPr>
          <p:nvPr userDrawn="1"/>
        </p:nvPicPr>
        <p:blipFill>
          <a:blip r:embed="rId2"/>
          <a:srcRect/>
          <a:stretch>
            <a:fillRect/>
          </a:stretch>
        </p:blipFill>
        <p:spPr bwMode="auto">
          <a:xfrm>
            <a:off x="0" y="2205038"/>
            <a:ext cx="9144000" cy="503237"/>
          </a:xfrm>
          <a:prstGeom prst="rect">
            <a:avLst/>
          </a:prstGeom>
          <a:noFill/>
          <a:ln w="9525">
            <a:noFill/>
            <a:miter lim="800000"/>
            <a:headEnd/>
            <a:tailEnd/>
          </a:ln>
        </p:spPr>
      </p:pic>
      <p:pic>
        <p:nvPicPr>
          <p:cNvPr id="8" name="Picture 2" descr="geçici logo"/>
          <p:cNvPicPr>
            <a:picLocks noChangeAspect="1" noChangeArrowheads="1"/>
          </p:cNvPicPr>
          <p:nvPr userDrawn="1"/>
        </p:nvPicPr>
        <p:blipFill>
          <a:blip r:embed="rId3"/>
          <a:srcRect/>
          <a:stretch>
            <a:fillRect/>
          </a:stretch>
        </p:blipFill>
        <p:spPr bwMode="auto">
          <a:xfrm>
            <a:off x="323850" y="2016125"/>
            <a:ext cx="971550" cy="882650"/>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490271514"/>
      </p:ext>
    </p:extLst>
  </p:cSld>
  <p:clrMapOvr>
    <a:masterClrMapping/>
  </p:clrMapOvr>
  <p:transition spd="med">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CDAE79C-9210-428D-A07C-8821A7660C0A}" type="datetime1">
              <a:rPr lang="tr-TR" smtClean="0"/>
              <a:t>19.06.2020</a:t>
            </a:fld>
            <a:endParaRPr lang="tr-TR"/>
          </a:p>
        </p:txBody>
      </p:sp>
      <p:sp>
        <p:nvSpPr>
          <p:cNvPr id="6" name="Altbilgi Yer Tutucusu 5"/>
          <p:cNvSpPr>
            <a:spLocks noGrp="1"/>
          </p:cNvSpPr>
          <p:nvPr>
            <p:ph type="ftr" sz="quarter" idx="11"/>
          </p:nvPr>
        </p:nvSpPr>
        <p:spPr/>
        <p:txBody>
          <a:bodyPr/>
          <a:lstStyle/>
          <a:p>
            <a:pPr>
              <a:defRPr/>
            </a:pPr>
            <a:r>
              <a:rPr lang="nn-NO" smtClean="0"/>
              <a:t>Ekonomik Araştırmalar ve Değerlendirme Genel Müdürlüğü</a:t>
            </a:r>
            <a:endParaRPr lang="tr-TR"/>
          </a:p>
        </p:txBody>
      </p:sp>
      <p:sp>
        <p:nvSpPr>
          <p:cNvPr id="7" name="Slayt Numarası Yer Tutucusu 6"/>
          <p:cNvSpPr>
            <a:spLocks noGrp="1"/>
          </p:cNvSpPr>
          <p:nvPr>
            <p:ph type="sldNum" sz="quarter" idx="12"/>
          </p:nvPr>
        </p:nvSpPr>
        <p:spPr/>
        <p:txBody>
          <a:bodyPr/>
          <a:lstStyle/>
          <a:p>
            <a:pPr>
              <a:defRPr/>
            </a:pPr>
            <a:fld id="{96001402-B15F-49E2-9AB4-CD767AE00B39}" type="slidenum">
              <a:rPr lang="en-US" smtClean="0"/>
              <a:pPr>
                <a:defRPr/>
              </a:pPr>
              <a:t>‹#›</a:t>
            </a:fld>
            <a:endParaRPr lang="en-US" dirty="0"/>
          </a:p>
        </p:txBody>
      </p:sp>
      <p:pic>
        <p:nvPicPr>
          <p:cNvPr id="8" name="Picture 2"/>
          <p:cNvPicPr preferRelativeResize="0">
            <a:picLocks noChangeArrowheads="1"/>
          </p:cNvPicPr>
          <p:nvPr userDrawn="1"/>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9" name="Picture 2"/>
          <p:cNvPicPr preferRelativeResize="0">
            <a:picLocks noChangeArrowheads="1"/>
          </p:cNvPicPr>
          <p:nvPr userDrawn="1"/>
        </p:nvPicPr>
        <p:blipFill>
          <a:blip r:embed="rId3"/>
          <a:srcRect/>
          <a:stretch>
            <a:fillRect/>
          </a:stretch>
        </p:blipFill>
        <p:spPr bwMode="auto">
          <a:xfrm>
            <a:off x="0" y="107950"/>
            <a:ext cx="9144000" cy="504825"/>
          </a:xfrm>
          <a:prstGeom prst="rect">
            <a:avLst/>
          </a:prstGeom>
          <a:noFill/>
          <a:ln w="9525">
            <a:noFill/>
            <a:miter lim="800000"/>
            <a:headEnd/>
            <a:tailEnd/>
          </a:ln>
        </p:spPr>
      </p:pic>
      <p:pic>
        <p:nvPicPr>
          <p:cNvPr id="10"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3706881405"/>
      </p:ext>
    </p:extLst>
  </p:cSld>
  <p:clrMapOvr>
    <a:masterClrMapping/>
  </p:clrMapOvr>
  <p:transition spd="med">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BD14038-60F8-4118-AB6C-15B523122C2D}" type="datetime1">
              <a:rPr lang="tr-TR" smtClean="0"/>
              <a:t>19.06.2020</a:t>
            </a:fld>
            <a:endParaRPr lang="tr-TR"/>
          </a:p>
        </p:txBody>
      </p:sp>
      <p:sp>
        <p:nvSpPr>
          <p:cNvPr id="8" name="Altbilgi Yer Tutucusu 7"/>
          <p:cNvSpPr>
            <a:spLocks noGrp="1"/>
          </p:cNvSpPr>
          <p:nvPr>
            <p:ph type="ftr" sz="quarter" idx="11"/>
          </p:nvPr>
        </p:nvSpPr>
        <p:spPr/>
        <p:txBody>
          <a:bodyPr/>
          <a:lstStyle/>
          <a:p>
            <a:pPr>
              <a:defRPr/>
            </a:pPr>
            <a:r>
              <a:rPr lang="nn-NO" smtClean="0"/>
              <a:t>Ekonomik Araştırmalar ve Değerlendirme Genel Müdürlüğü</a:t>
            </a:r>
            <a:endParaRPr lang="tr-TR"/>
          </a:p>
        </p:txBody>
      </p:sp>
      <p:sp>
        <p:nvSpPr>
          <p:cNvPr id="9" name="Slayt Numarası Yer Tutucusu 8"/>
          <p:cNvSpPr>
            <a:spLocks noGrp="1"/>
          </p:cNvSpPr>
          <p:nvPr>
            <p:ph type="sldNum" sz="quarter" idx="12"/>
          </p:nvPr>
        </p:nvSpPr>
        <p:spPr/>
        <p:txBody>
          <a:bodyPr/>
          <a:lstStyle/>
          <a:p>
            <a:pPr>
              <a:defRPr/>
            </a:pPr>
            <a:fld id="{D1324557-EA75-4248-8904-86797A9BCA54}" type="slidenum">
              <a:rPr lang="en-US" smtClean="0"/>
              <a:pPr>
                <a:defRPr/>
              </a:pPr>
              <a:t>‹#›</a:t>
            </a:fld>
            <a:endParaRPr lang="en-US" dirty="0"/>
          </a:p>
        </p:txBody>
      </p:sp>
      <p:pic>
        <p:nvPicPr>
          <p:cNvPr id="10" name="Picture 2"/>
          <p:cNvPicPr preferRelativeResize="0">
            <a:picLocks noChangeArrowheads="1"/>
          </p:cNvPicPr>
          <p:nvPr userDrawn="1"/>
        </p:nvPicPr>
        <p:blipFill>
          <a:blip r:embed="rId2"/>
          <a:srcRect/>
          <a:stretch>
            <a:fillRect/>
          </a:stretch>
        </p:blipFill>
        <p:spPr bwMode="auto">
          <a:xfrm>
            <a:off x="0" y="107950"/>
            <a:ext cx="9144000" cy="504825"/>
          </a:xfrm>
          <a:prstGeom prst="rect">
            <a:avLst/>
          </a:prstGeom>
          <a:noFill/>
          <a:ln w="9525">
            <a:noFill/>
            <a:miter lim="800000"/>
            <a:headEnd/>
            <a:tailEnd/>
          </a:ln>
        </p:spPr>
      </p:pic>
      <p:pic>
        <p:nvPicPr>
          <p:cNvPr id="11" name="Picture 2" descr="geçici logo"/>
          <p:cNvPicPr>
            <a:picLocks noChangeAspect="1" noChangeArrowheads="1"/>
          </p:cNvPicPr>
          <p:nvPr userDrawn="1"/>
        </p:nvPicPr>
        <p:blipFill>
          <a:blip r:embed="rId3"/>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1511052692"/>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6" name="Picture 2"/>
          <p:cNvPicPr preferRelativeResize="0">
            <a:picLocks noChangeArrowheads="1"/>
          </p:cNvPicPr>
          <p:nvPr/>
        </p:nvPicPr>
        <p:blipFill>
          <a:blip r:embed="rId3"/>
          <a:srcRect/>
          <a:stretch>
            <a:fillRect/>
          </a:stretch>
        </p:blipFill>
        <p:spPr bwMode="auto">
          <a:xfrm>
            <a:off x="647700" y="4240213"/>
            <a:ext cx="8496300" cy="39687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4"/>
          <a:srcRect/>
          <a:stretch>
            <a:fillRect/>
          </a:stretch>
        </p:blipFill>
        <p:spPr bwMode="auto">
          <a:xfrm>
            <a:off x="0" y="39973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28600" y="4876800"/>
            <a:ext cx="8763000" cy="566738"/>
          </a:xfrm>
        </p:spPr>
        <p:txBody>
          <a:bodyPr anchor="b">
            <a:noAutofit/>
          </a:bodyPr>
          <a:lstStyle>
            <a:lvl1pPr algn="l">
              <a:defRPr sz="32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Resim Yer Tutucusu"/>
          <p:cNvSpPr>
            <a:spLocks noGrp="1"/>
          </p:cNvSpPr>
          <p:nvPr>
            <p:ph type="pic" idx="1"/>
          </p:nvPr>
        </p:nvSpPr>
        <p:spPr>
          <a:xfrm>
            <a:off x="1600200" y="228600"/>
            <a:ext cx="7391400" cy="3843343"/>
          </a:xfrm>
        </p:spPr>
        <p:txBody>
          <a:bodyPr rtlCol="0">
            <a:normAutofit/>
          </a:bodyPr>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dirty="0"/>
          </a:p>
        </p:txBody>
      </p:sp>
      <p:sp>
        <p:nvSpPr>
          <p:cNvPr id="4" name="3 Metin Yer Tutucusu"/>
          <p:cNvSpPr>
            <a:spLocks noGrp="1"/>
          </p:cNvSpPr>
          <p:nvPr>
            <p:ph type="body" sz="half" idx="2"/>
          </p:nvPr>
        </p:nvSpPr>
        <p:spPr>
          <a:xfrm>
            <a:off x="228600" y="5443538"/>
            <a:ext cx="8763000" cy="804862"/>
          </a:xfrm>
        </p:spPr>
        <p:txBody>
          <a:bodyP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4 Altbilgi Yer Tutucusu"/>
          <p:cNvSpPr>
            <a:spLocks noGrp="1"/>
          </p:cNvSpPr>
          <p:nvPr>
            <p:ph type="ftr" sz="quarter" idx="10"/>
          </p:nvPr>
        </p:nvSpPr>
        <p:spPr>
          <a:xfrm>
            <a:off x="1828800" y="6553200"/>
            <a:ext cx="5672138" cy="252413"/>
          </a:xfrm>
        </p:spPr>
        <p:txBody>
          <a:bodyPr/>
          <a:lstStyle>
            <a:lvl1pPr algn="l"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9" name="5 Slayt Numarası Yer Tutucusu"/>
          <p:cNvSpPr>
            <a:spLocks noGrp="1"/>
          </p:cNvSpPr>
          <p:nvPr>
            <p:ph type="sldNum" sz="quarter" idx="11"/>
          </p:nvPr>
        </p:nvSpPr>
        <p:spPr>
          <a:xfrm>
            <a:off x="8429625" y="6553200"/>
            <a:ext cx="571500" cy="252413"/>
          </a:xfrm>
        </p:spPr>
        <p:txBody>
          <a:bodyPr/>
          <a:lstStyle>
            <a:lvl1pPr algn="ctr" fontAlgn="auto">
              <a:spcBef>
                <a:spcPts val="0"/>
              </a:spcBef>
              <a:spcAft>
                <a:spcPts val="0"/>
              </a:spcAft>
              <a:defRPr sz="1600">
                <a:solidFill>
                  <a:prstClr val="white">
                    <a:lumMod val="85000"/>
                  </a:prstClr>
                </a:solidFill>
                <a:effectLst>
                  <a:outerShdw blurRad="38100" dist="38100" dir="2700000" algn="tl">
                    <a:srgbClr val="000000">
                      <a:alpha val="43137"/>
                    </a:srgbClr>
                  </a:outerShdw>
                </a:effectLst>
                <a:latin typeface="Calibri" pitchFamily="34" charset="0"/>
              </a:defRPr>
            </a:lvl1pPr>
          </a:lstStyle>
          <a:p>
            <a:pPr>
              <a:defRPr/>
            </a:pPr>
            <a:fld id="{420EA23B-3592-4D08-978A-3DD56D546EE0}" type="slidenum">
              <a:rPr lang="en-US"/>
              <a:pPr>
                <a:defRPr/>
              </a:pPr>
              <a:t>‹#›</a:t>
            </a:fld>
            <a:endParaRPr lang="en-US" dirty="0"/>
          </a:p>
        </p:txBody>
      </p:sp>
    </p:spTree>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8FBDC10-BCC7-4548-BF94-4FA303ABF0E3}" type="datetime1">
              <a:rPr lang="tr-TR" smtClean="0"/>
              <a:t>19.06.2020</a:t>
            </a:fld>
            <a:endParaRPr lang="tr-TR"/>
          </a:p>
        </p:txBody>
      </p:sp>
      <p:sp>
        <p:nvSpPr>
          <p:cNvPr id="4" name="Altbilgi Yer Tutucusu 3"/>
          <p:cNvSpPr>
            <a:spLocks noGrp="1"/>
          </p:cNvSpPr>
          <p:nvPr>
            <p:ph type="ftr" sz="quarter" idx="11"/>
          </p:nvPr>
        </p:nvSpPr>
        <p:spPr/>
        <p:txBody>
          <a:bodyPr/>
          <a:lstStyle/>
          <a:p>
            <a:pPr>
              <a:defRPr/>
            </a:pPr>
            <a:r>
              <a:rPr lang="nn-NO" smtClean="0"/>
              <a:t>Ekonomik Araştırmalar ve Değerlendirme Genel Müdürlüğü</a:t>
            </a:r>
            <a:endParaRPr lang="tr-TR"/>
          </a:p>
        </p:txBody>
      </p:sp>
      <p:sp>
        <p:nvSpPr>
          <p:cNvPr id="5" name="Slayt Numarası Yer Tutucusu 4"/>
          <p:cNvSpPr>
            <a:spLocks noGrp="1"/>
          </p:cNvSpPr>
          <p:nvPr>
            <p:ph type="sldNum" sz="quarter" idx="12"/>
          </p:nvPr>
        </p:nvSpPr>
        <p:spPr/>
        <p:txBody>
          <a:bodyPr/>
          <a:lstStyle/>
          <a:p>
            <a:pPr>
              <a:defRPr/>
            </a:pPr>
            <a:fld id="{133AEA8D-D5F3-4A6B-9AD0-B326E6BB566C}" type="slidenum">
              <a:rPr lang="en-US" smtClean="0"/>
              <a:pPr>
                <a:defRPr/>
              </a:pPr>
              <a:t>‹#›</a:t>
            </a:fld>
            <a:endParaRPr lang="en-US" dirty="0"/>
          </a:p>
        </p:txBody>
      </p:sp>
      <p:pic>
        <p:nvPicPr>
          <p:cNvPr id="6" name="Picture 2"/>
          <p:cNvPicPr preferRelativeResize="0">
            <a:picLocks noChangeArrowheads="1"/>
          </p:cNvPicPr>
          <p:nvPr userDrawn="1"/>
        </p:nvPicPr>
        <p:blipFill>
          <a:blip r:embed="rId2"/>
          <a:srcRect/>
          <a:stretch>
            <a:fillRect/>
          </a:stretch>
        </p:blipFill>
        <p:spPr bwMode="auto">
          <a:xfrm>
            <a:off x="0" y="107950"/>
            <a:ext cx="9144000" cy="504825"/>
          </a:xfrm>
          <a:prstGeom prst="rect">
            <a:avLst/>
          </a:prstGeom>
          <a:noFill/>
          <a:ln w="9525">
            <a:noFill/>
            <a:miter lim="800000"/>
            <a:headEnd/>
            <a:tailEnd/>
          </a:ln>
        </p:spPr>
      </p:pic>
      <p:pic>
        <p:nvPicPr>
          <p:cNvPr id="7" name="Picture 2" descr="geçici logo"/>
          <p:cNvPicPr>
            <a:picLocks noChangeAspect="1" noChangeArrowheads="1"/>
          </p:cNvPicPr>
          <p:nvPr userDrawn="1"/>
        </p:nvPicPr>
        <p:blipFill>
          <a:blip r:embed="rId3"/>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925501585"/>
      </p:ext>
    </p:extLst>
  </p:cSld>
  <p:clrMapOvr>
    <a:masterClrMapping/>
  </p:clrMapOvr>
  <p:transition spd="med">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E015000-5CCD-4334-AA80-96DEE2FA5B7F}" type="datetime1">
              <a:rPr lang="tr-TR" smtClean="0"/>
              <a:t>19.06.2020</a:t>
            </a:fld>
            <a:endParaRPr lang="tr-TR"/>
          </a:p>
        </p:txBody>
      </p:sp>
      <p:sp>
        <p:nvSpPr>
          <p:cNvPr id="3" name="Altbilgi Yer Tutucusu 2"/>
          <p:cNvSpPr>
            <a:spLocks noGrp="1"/>
          </p:cNvSpPr>
          <p:nvPr>
            <p:ph type="ftr" sz="quarter" idx="11"/>
          </p:nvPr>
        </p:nvSpPr>
        <p:spPr/>
        <p:txBody>
          <a:bodyPr/>
          <a:lstStyle/>
          <a:p>
            <a:pPr>
              <a:defRPr/>
            </a:pPr>
            <a:r>
              <a:rPr lang="nn-NO" smtClean="0"/>
              <a:t>Ekonomik Araştırmalar ve Değerlendirme Genel Müdürlüğü</a:t>
            </a:r>
            <a:endParaRPr lang="tr-TR"/>
          </a:p>
        </p:txBody>
      </p:sp>
      <p:sp>
        <p:nvSpPr>
          <p:cNvPr id="4" name="Slayt Numarası Yer Tutucusu 3"/>
          <p:cNvSpPr>
            <a:spLocks noGrp="1"/>
          </p:cNvSpPr>
          <p:nvPr>
            <p:ph type="sldNum" sz="quarter" idx="12"/>
          </p:nvPr>
        </p:nvSpPr>
        <p:spPr/>
        <p:txBody>
          <a:bodyPr/>
          <a:lstStyle/>
          <a:p>
            <a:pPr>
              <a:defRPr/>
            </a:pPr>
            <a:fld id="{768630B2-6A29-4389-BB24-CAC33BF4D94A}" type="slidenum">
              <a:rPr lang="en-US" smtClean="0"/>
              <a:pPr>
                <a:defRPr/>
              </a:pPr>
              <a:t>‹#›</a:t>
            </a:fld>
            <a:endParaRPr lang="en-US" dirty="0"/>
          </a:p>
        </p:txBody>
      </p:sp>
    </p:spTree>
    <p:extLst>
      <p:ext uri="{BB962C8B-B14F-4D97-AF65-F5344CB8AC3E}">
        <p14:creationId xmlns:p14="http://schemas.microsoft.com/office/powerpoint/2010/main" val="4213254370"/>
      </p:ext>
    </p:extLst>
  </p:cSld>
  <p:clrMapOvr>
    <a:masterClrMapping/>
  </p:clrMapOvr>
  <p:transition spd="med">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81B4D9F-C34A-48DF-BC88-5E7A795CC04D}" type="datetime1">
              <a:rPr lang="tr-TR" smtClean="0"/>
              <a:t>19.06.2020</a:t>
            </a:fld>
            <a:endParaRPr lang="tr-TR"/>
          </a:p>
        </p:txBody>
      </p:sp>
      <p:sp>
        <p:nvSpPr>
          <p:cNvPr id="6" name="Altbilgi Yer Tutucusu 5"/>
          <p:cNvSpPr>
            <a:spLocks noGrp="1"/>
          </p:cNvSpPr>
          <p:nvPr>
            <p:ph type="ftr" sz="quarter" idx="11"/>
          </p:nvPr>
        </p:nvSpPr>
        <p:spPr/>
        <p:txBody>
          <a:bodyPr/>
          <a:lstStyle/>
          <a:p>
            <a:pPr>
              <a:defRPr/>
            </a:pPr>
            <a:r>
              <a:rPr lang="nn-NO" smtClean="0"/>
              <a:t>Ekonomik Araştırmalar ve Değerlendirme Genel Müdürlüğü</a:t>
            </a:r>
            <a:endParaRPr lang="tr-TR"/>
          </a:p>
        </p:txBody>
      </p:sp>
      <p:sp>
        <p:nvSpPr>
          <p:cNvPr id="7" name="Slayt Numarası Yer Tutucusu 6"/>
          <p:cNvSpPr>
            <a:spLocks noGrp="1"/>
          </p:cNvSpPr>
          <p:nvPr>
            <p:ph type="sldNum" sz="quarter" idx="12"/>
          </p:nvPr>
        </p:nvSpPr>
        <p:spPr/>
        <p:txBody>
          <a:bodyPr/>
          <a:lstStyle/>
          <a:p>
            <a:pPr>
              <a:defRPr/>
            </a:pPr>
            <a:fld id="{BEB4FA27-013C-47E5-A535-54043A9F7ACE}" type="slidenum">
              <a:rPr lang="en-US" smtClean="0"/>
              <a:pPr>
                <a:defRPr/>
              </a:pPr>
              <a:t>‹#›</a:t>
            </a:fld>
            <a:endParaRPr lang="en-US" dirty="0"/>
          </a:p>
        </p:txBody>
      </p:sp>
      <p:pic>
        <p:nvPicPr>
          <p:cNvPr id="8" name="Picture 2" descr="geçici logo"/>
          <p:cNvPicPr>
            <a:picLocks noChangeAspect="1" noChangeArrowheads="1"/>
          </p:cNvPicPr>
          <p:nvPr userDrawn="1"/>
        </p:nvPicPr>
        <p:blipFill>
          <a:blip r:embed="rId2"/>
          <a:srcRect/>
          <a:stretch>
            <a:fillRect/>
          </a:stretch>
        </p:blipFill>
        <p:spPr bwMode="auto">
          <a:xfrm>
            <a:off x="419100" y="-1588"/>
            <a:ext cx="971550" cy="882651"/>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728633847"/>
      </p:ext>
    </p:extLst>
  </p:cSld>
  <p:clrMapOvr>
    <a:masterClrMapping/>
  </p:clrMapOvr>
  <p:transition spd="med">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B52A4D3-F0D8-42B9-8FD1-B8ABADF9EF36}" type="datetime1">
              <a:rPr lang="tr-TR" smtClean="0"/>
              <a:t>19.06.2020</a:t>
            </a:fld>
            <a:endParaRPr lang="tr-TR"/>
          </a:p>
        </p:txBody>
      </p:sp>
      <p:sp>
        <p:nvSpPr>
          <p:cNvPr id="6" name="Altbilgi Yer Tutucusu 5"/>
          <p:cNvSpPr>
            <a:spLocks noGrp="1"/>
          </p:cNvSpPr>
          <p:nvPr>
            <p:ph type="ftr" sz="quarter" idx="11"/>
          </p:nvPr>
        </p:nvSpPr>
        <p:spPr/>
        <p:txBody>
          <a:bodyPr/>
          <a:lstStyle/>
          <a:p>
            <a:pPr>
              <a:defRPr/>
            </a:pPr>
            <a:r>
              <a:rPr lang="nn-NO" smtClean="0"/>
              <a:t>Ekonomik Araştırmalar ve Değerlendirme Genel Müdürlüğü</a:t>
            </a:r>
            <a:endParaRPr lang="tr-TR"/>
          </a:p>
        </p:txBody>
      </p:sp>
      <p:sp>
        <p:nvSpPr>
          <p:cNvPr id="7" name="Slayt Numarası Yer Tutucusu 6"/>
          <p:cNvSpPr>
            <a:spLocks noGrp="1"/>
          </p:cNvSpPr>
          <p:nvPr>
            <p:ph type="sldNum" sz="quarter" idx="12"/>
          </p:nvPr>
        </p:nvSpPr>
        <p:spPr/>
        <p:txBody>
          <a:bodyPr/>
          <a:lstStyle/>
          <a:p>
            <a:pPr>
              <a:defRPr/>
            </a:pPr>
            <a:fld id="{5456DB41-060D-4CF9-B4DE-CDBFB3E6C161}" type="slidenum">
              <a:rPr lang="en-US" smtClean="0"/>
              <a:pPr>
                <a:defRPr/>
              </a:pPr>
              <a:t>‹#›</a:t>
            </a:fld>
            <a:endParaRPr lang="en-US" dirty="0"/>
          </a:p>
        </p:txBody>
      </p:sp>
      <p:pic>
        <p:nvPicPr>
          <p:cNvPr id="8" name="Picture 2" descr="geçici logo"/>
          <p:cNvPicPr>
            <a:picLocks noChangeAspect="1" noChangeArrowheads="1"/>
          </p:cNvPicPr>
          <p:nvPr userDrawn="1"/>
        </p:nvPicPr>
        <p:blipFill>
          <a:blip r:embed="rId2"/>
          <a:srcRect/>
          <a:stretch>
            <a:fillRect/>
          </a:stretch>
        </p:blipFill>
        <p:spPr bwMode="auto">
          <a:xfrm>
            <a:off x="0" y="3997325"/>
            <a:ext cx="971550" cy="882650"/>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2783151165"/>
      </p:ext>
    </p:extLst>
  </p:cSld>
  <p:clrMapOvr>
    <a:masterClrMapping/>
  </p:clrMapOvr>
  <p:transition spd="med">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B7E1189-5FF3-41D4-A9ED-D90700302CBA}" type="datetime1">
              <a:rPr lang="tr-TR" smtClean="0"/>
              <a:t>19.06.2020</a:t>
            </a:fld>
            <a:endParaRPr lang="tr-TR"/>
          </a:p>
        </p:txBody>
      </p:sp>
      <p:sp>
        <p:nvSpPr>
          <p:cNvPr id="5" name="Altbilgi Yer Tutucusu 4"/>
          <p:cNvSpPr>
            <a:spLocks noGrp="1"/>
          </p:cNvSpPr>
          <p:nvPr>
            <p:ph type="ftr" sz="quarter" idx="11"/>
          </p:nvPr>
        </p:nvSpPr>
        <p:spPr/>
        <p:txBody>
          <a:bodyPr/>
          <a:lstStyle/>
          <a:p>
            <a:pPr>
              <a:defRPr/>
            </a:pPr>
            <a:r>
              <a:rPr lang="nn-NO" smtClean="0"/>
              <a:t>Ekonomik Araştırmalar ve Değerlendirme Genel Müdürlüğü</a:t>
            </a:r>
            <a:endParaRPr lang="tr-TR"/>
          </a:p>
        </p:txBody>
      </p:sp>
      <p:sp>
        <p:nvSpPr>
          <p:cNvPr id="6" name="Slayt Numarası Yer Tutucusu 5"/>
          <p:cNvSpPr>
            <a:spLocks noGrp="1"/>
          </p:cNvSpPr>
          <p:nvPr>
            <p:ph type="sldNum" sz="quarter" idx="12"/>
          </p:nvPr>
        </p:nvSpPr>
        <p:spPr/>
        <p:txBody>
          <a:bodyPr/>
          <a:lstStyle/>
          <a:p>
            <a:pPr>
              <a:defRPr/>
            </a:pPr>
            <a:fld id="{4341F2A3-1482-4062-8170-57D27C368706}" type="slidenum">
              <a:rPr lang="en-US" smtClean="0"/>
              <a:pPr>
                <a:defRPr/>
              </a:pPr>
              <a:t>‹#›</a:t>
            </a:fld>
            <a:endParaRPr lang="en-US" dirty="0"/>
          </a:p>
        </p:txBody>
      </p:sp>
      <p:pic>
        <p:nvPicPr>
          <p:cNvPr id="7" name="Picture 2"/>
          <p:cNvPicPr preferRelativeResize="0">
            <a:picLocks noChangeArrowheads="1"/>
          </p:cNvPicPr>
          <p:nvPr userDrawn="1"/>
        </p:nvPicPr>
        <p:blipFill>
          <a:blip r:embed="rId2"/>
          <a:srcRect/>
          <a:stretch>
            <a:fillRect/>
          </a:stretch>
        </p:blipFill>
        <p:spPr bwMode="auto">
          <a:xfrm>
            <a:off x="0" y="144463"/>
            <a:ext cx="9144000" cy="468312"/>
          </a:xfrm>
          <a:prstGeom prst="rect">
            <a:avLst/>
          </a:prstGeom>
          <a:noFill/>
          <a:ln w="9525">
            <a:noFill/>
            <a:miter lim="800000"/>
            <a:headEnd/>
            <a:tailEnd/>
          </a:ln>
        </p:spPr>
      </p:pic>
      <p:pic>
        <p:nvPicPr>
          <p:cNvPr id="8" name="Picture 2" descr="geçici logo"/>
          <p:cNvPicPr>
            <a:picLocks noChangeAspect="1" noChangeArrowheads="1"/>
          </p:cNvPicPr>
          <p:nvPr userDrawn="1"/>
        </p:nvPicPr>
        <p:blipFill>
          <a:blip r:embed="rId3"/>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333314407"/>
      </p:ext>
    </p:extLst>
  </p:cSld>
  <p:clrMapOvr>
    <a:masterClrMapping/>
  </p:clrMapOvr>
  <p:transition spd="med">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AB961C-B80E-487C-983E-0E9C6ABA146D}" type="datetime1">
              <a:rPr lang="tr-TR" smtClean="0"/>
              <a:t>19.06.2020</a:t>
            </a:fld>
            <a:endParaRPr lang="tr-TR"/>
          </a:p>
        </p:txBody>
      </p:sp>
      <p:sp>
        <p:nvSpPr>
          <p:cNvPr id="5" name="Altbilgi Yer Tutucusu 4"/>
          <p:cNvSpPr>
            <a:spLocks noGrp="1"/>
          </p:cNvSpPr>
          <p:nvPr>
            <p:ph type="ftr" sz="quarter" idx="11"/>
          </p:nvPr>
        </p:nvSpPr>
        <p:spPr/>
        <p:txBody>
          <a:bodyPr/>
          <a:lstStyle/>
          <a:p>
            <a:pPr>
              <a:defRPr/>
            </a:pPr>
            <a:r>
              <a:rPr lang="nn-NO" smtClean="0"/>
              <a:t>Ekonomik Araştırmalar ve Değerlendirme Genel Müdürlüğü</a:t>
            </a:r>
            <a:endParaRPr lang="tr-TR"/>
          </a:p>
        </p:txBody>
      </p:sp>
      <p:sp>
        <p:nvSpPr>
          <p:cNvPr id="6" name="Slayt Numarası Yer Tutucusu 5"/>
          <p:cNvSpPr>
            <a:spLocks noGrp="1"/>
          </p:cNvSpPr>
          <p:nvPr>
            <p:ph type="sldNum" sz="quarter" idx="12"/>
          </p:nvPr>
        </p:nvSpPr>
        <p:spPr/>
        <p:txBody>
          <a:bodyPr/>
          <a:lstStyle/>
          <a:p>
            <a:pPr>
              <a:defRPr/>
            </a:pPr>
            <a:fld id="{208D4564-82B5-46FB-8829-19C0445E7D8E}" type="slidenum">
              <a:rPr lang="tr-TR" smtClean="0"/>
              <a:pPr>
                <a:defRPr/>
              </a:pPr>
              <a:t>‹#›</a:t>
            </a:fld>
            <a:endParaRPr lang="tr-TR"/>
          </a:p>
        </p:txBody>
      </p:sp>
      <p:pic>
        <p:nvPicPr>
          <p:cNvPr id="7" name="Picture 2" descr="geçici logo"/>
          <p:cNvPicPr>
            <a:picLocks noChangeAspect="1" noChangeArrowheads="1"/>
          </p:cNvPicPr>
          <p:nvPr userDrawn="1"/>
        </p:nvPicPr>
        <p:blipFill>
          <a:blip r:embed="rId2"/>
          <a:srcRect/>
          <a:stretch>
            <a:fillRect/>
          </a:stretch>
        </p:blipFill>
        <p:spPr bwMode="auto">
          <a:xfrm>
            <a:off x="5927725" y="115888"/>
            <a:ext cx="882650" cy="971550"/>
          </a:xfrm>
          <a:prstGeom prst="rect">
            <a:avLst/>
          </a:prstGeom>
          <a:noFill/>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39818812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331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itchFamily="34" charset="0"/>
                <a:cs typeface="Arial" pitchFamily="34" charset="0"/>
              </a:defRPr>
            </a:lvl1pPr>
          </a:lstStyle>
          <a:p>
            <a:pPr>
              <a:defRPr/>
            </a:pPr>
            <a:r>
              <a:rPr lang="nn-NO"/>
              <a:t>Ekonomik Araştırmalar ve Değerlendirme Genel Müdürlüğü</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pitchFamily="34" charset="0"/>
                <a:cs typeface="Arial" pitchFamily="34" charset="0"/>
              </a:defRPr>
            </a:lvl1pPr>
          </a:lstStyle>
          <a:p>
            <a:pPr>
              <a:defRPr/>
            </a:pPr>
            <a:fld id="{C7880841-3A08-4E1F-B31B-C156C46DDD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6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66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itchFamily="34" charset="0"/>
                <a:cs typeface="Arial" pitchFamily="34" charset="0"/>
              </a:defRPr>
            </a:lvl1pPr>
          </a:lstStyle>
          <a:p>
            <a:pPr>
              <a:defRPr/>
            </a:pPr>
            <a:r>
              <a:rPr lang="nn-NO"/>
              <a:t>Ekonomik Araştırmalar ve Değerlendirme Genel Müdürlüğü</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pitchFamily="34" charset="0"/>
                <a:cs typeface="Arial" pitchFamily="34" charset="0"/>
              </a:defRPr>
            </a:lvl1pPr>
          </a:lstStyle>
          <a:p>
            <a:pPr>
              <a:defRPr/>
            </a:pPr>
            <a:fld id="{9CBFAC25-54D4-4EF1-9E84-62A852DBD6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93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993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itchFamily="34" charset="0"/>
                <a:cs typeface="Arial" pitchFamily="34" charset="0"/>
              </a:defRPr>
            </a:lvl1pPr>
          </a:lstStyle>
          <a:p>
            <a:pPr>
              <a:defRPr/>
            </a:pPr>
            <a:r>
              <a:rPr lang="nn-NO"/>
              <a:t>Ekonomik Araştırmalar ve Değerlendirme Genel Müdürlüğü</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pitchFamily="34" charset="0"/>
                <a:cs typeface="Arial" pitchFamily="34" charset="0"/>
              </a:defRPr>
            </a:lvl1pPr>
          </a:lstStyle>
          <a:p>
            <a:pPr>
              <a:defRPr/>
            </a:pPr>
            <a:fld id="{FDD72BB4-101C-4DAB-AEDD-5B3F1E9F31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250"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53251"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itchFamily="34" charset="0"/>
                <a:cs typeface="Arial" pitchFamily="34" charset="0"/>
              </a:defRPr>
            </a:lvl1pPr>
          </a:lstStyle>
          <a:p>
            <a:pPr>
              <a:defRPr/>
            </a:pPr>
            <a:r>
              <a:rPr lang="nn-NO"/>
              <a:t>Ekonomik Araştırmalar ve Değerlendirme Genel Müdürlüğü</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pitchFamily="34" charset="0"/>
                <a:cs typeface="Arial" pitchFamily="34" charset="0"/>
              </a:defRPr>
            </a:lvl1pPr>
          </a:lstStyle>
          <a:p>
            <a:pPr>
              <a:defRPr/>
            </a:pPr>
            <a:fld id="{91274552-1B19-4314-828C-F0E463C9E6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6562"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6563"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itchFamily="34" charset="0"/>
                <a:cs typeface="Arial" pitchFamily="34" charset="0"/>
              </a:defRPr>
            </a:lvl1pPr>
          </a:lstStyle>
          <a:p>
            <a:pPr>
              <a:defRPr/>
            </a:pPr>
            <a:r>
              <a:rPr lang="nn-NO"/>
              <a:t>Ekonomik Araştırmalar ve Değerlendirme Genel Müdürlüğü</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pitchFamily="34" charset="0"/>
                <a:cs typeface="Arial" pitchFamily="34" charset="0"/>
              </a:defRPr>
            </a:lvl1pPr>
          </a:lstStyle>
          <a:p>
            <a:pPr>
              <a:defRPr/>
            </a:pPr>
            <a:fld id="{05C2F78E-5B84-4282-A801-926407D467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987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7987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itchFamily="34" charset="0"/>
                <a:cs typeface="Arial" pitchFamily="34" charset="0"/>
              </a:defRPr>
            </a:lvl1pPr>
          </a:lstStyle>
          <a:p>
            <a:pPr>
              <a:defRPr/>
            </a:pPr>
            <a:r>
              <a:rPr lang="nn-NO"/>
              <a:t>Ekonomik Araştırmalar ve Değerlendirme Genel Müdürlüğü</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pitchFamily="34" charset="0"/>
                <a:cs typeface="Arial" pitchFamily="34" charset="0"/>
              </a:defRPr>
            </a:lvl1pPr>
          </a:lstStyle>
          <a:p>
            <a:pPr>
              <a:defRPr/>
            </a:pPr>
            <a:fld id="{26F41E94-B4B5-4439-8C29-32F9B03195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7762"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7763"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itchFamily="34" charset="0"/>
                <a:cs typeface="Arial" pitchFamily="34" charset="0"/>
              </a:defRPr>
            </a:lvl1pPr>
          </a:lstStyle>
          <a:p>
            <a:pPr>
              <a:defRPr/>
            </a:pPr>
            <a:r>
              <a:rPr lang="nn-NO"/>
              <a:t>Ekonomik Araştırmalar ve Değerlendirme Genel Müdürlüğü</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pitchFamily="34" charset="0"/>
                <a:cs typeface="Arial" pitchFamily="34" charset="0"/>
              </a:defRPr>
            </a:lvl1pPr>
          </a:lstStyle>
          <a:p>
            <a:pPr>
              <a:defRPr/>
            </a:pPr>
            <a:fld id="{F6B63F29-F44A-4324-80FE-9606B2035D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E605B9-E7A2-496E-8DAB-8B47BAC7F7F4}" type="datetime1">
              <a:rPr lang="tr-TR" smtClean="0"/>
              <a:t>19.06.2020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nn-NO" smtClean="0"/>
              <a:t>Ekonomik Araştırmalar ve Değerlendirme Genel Müdürlüğü</a:t>
            </a:r>
            <a:endParaRPr lang="tr-TR" dirty="0"/>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7880841-3A08-4E1F-B31B-C156C46DDD9B}" type="slidenum">
              <a:rPr lang="en-US" smtClean="0"/>
              <a:pPr>
                <a:defRPr/>
              </a:pPr>
              <a:t>‹#›</a:t>
            </a:fld>
            <a:endParaRPr lang="en-US"/>
          </a:p>
        </p:txBody>
      </p:sp>
    </p:spTree>
    <p:extLst>
      <p:ext uri="{BB962C8B-B14F-4D97-AF65-F5344CB8AC3E}">
        <p14:creationId xmlns:p14="http://schemas.microsoft.com/office/powerpoint/2010/main" val="1221135189"/>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ransition spd="med">
    <p:fade/>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5.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85.xml"/><Relationship Id="rId6" Type="http://schemas.openxmlformats.org/officeDocument/2006/relationships/chart" Target="../charts/chart1.xml"/><Relationship Id="rId5" Type="http://schemas.openxmlformats.org/officeDocument/2006/relationships/image" Target="../media/image11.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5.xml"/><Relationship Id="rId5" Type="http://schemas.openxmlformats.org/officeDocument/2006/relationships/image" Target="../media/image25.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5.xml"/><Relationship Id="rId5" Type="http://schemas.openxmlformats.org/officeDocument/2006/relationships/image" Target="../media/image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5.xml"/><Relationship Id="rId5" Type="http://schemas.openxmlformats.org/officeDocument/2006/relationships/image" Target="../media/image25.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5.xml"/><Relationship Id="rId5" Type="http://schemas.openxmlformats.org/officeDocument/2006/relationships/image" Target="../media/image25.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85.xml"/><Relationship Id="rId6" Type="http://schemas.openxmlformats.org/officeDocument/2006/relationships/image" Target="../media/image25.jpeg"/><Relationship Id="rId5" Type="http://schemas.openxmlformats.org/officeDocument/2006/relationships/image" Target="../media/image7.png"/><Relationship Id="rId4" Type="http://schemas.openxmlformats.org/officeDocument/2006/relationships/hyperlink" Target="http://euromed.macmap.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5.xml"/><Relationship Id="rId6" Type="http://schemas.openxmlformats.org/officeDocument/2006/relationships/image" Target="../media/image25.jpeg"/><Relationship Id="rId5" Type="http://schemas.openxmlformats.org/officeDocument/2006/relationships/image" Target="../media/image7.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5.xml"/><Relationship Id="rId5" Type="http://schemas.openxmlformats.org/officeDocument/2006/relationships/image" Target="../media/image25.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8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5.jpeg"/><Relationship Id="rId4" Type="http://schemas.openxmlformats.org/officeDocument/2006/relationships/diagramLayout" Target="../diagrams/layout1.xm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8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5.jpeg"/><Relationship Id="rId4" Type="http://schemas.openxmlformats.org/officeDocument/2006/relationships/diagramLayout" Target="../diagrams/layout2.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5.xml"/><Relationship Id="rId5" Type="http://schemas.openxmlformats.org/officeDocument/2006/relationships/image" Target="../media/image7.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85.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5.jpeg"/><Relationship Id="rId4" Type="http://schemas.openxmlformats.org/officeDocument/2006/relationships/diagramLayout" Target="../diagrams/layout3.xml"/><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85.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5.jpeg"/><Relationship Id="rId4" Type="http://schemas.openxmlformats.org/officeDocument/2006/relationships/diagramLayout" Target="../diagrams/layout4.xml"/><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85.xml"/><Relationship Id="rId6" Type="http://schemas.openxmlformats.org/officeDocument/2006/relationships/image" Target="../media/image25.jpeg"/><Relationship Id="rId5" Type="http://schemas.openxmlformats.org/officeDocument/2006/relationships/hyperlink" Target="mailto:disticaret@sutso.org.tr" TargetMode="Externa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5.xml"/><Relationship Id="rId6" Type="http://schemas.openxmlformats.org/officeDocument/2006/relationships/image" Target="../media/image9.jpeg"/><Relationship Id="rId5" Type="http://schemas.openxmlformats.org/officeDocument/2006/relationships/image" Target="../media/image12.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5.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5.xml"/><Relationship Id="rId6" Type="http://schemas.openxmlformats.org/officeDocument/2006/relationships/image" Target="../media/image9.jpeg"/><Relationship Id="rId5" Type="http://schemas.openxmlformats.org/officeDocument/2006/relationships/image" Target="../media/image1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5.xml"/><Relationship Id="rId6" Type="http://schemas.openxmlformats.org/officeDocument/2006/relationships/image" Target="../media/image9.jpeg"/><Relationship Id="rId5" Type="http://schemas.openxmlformats.org/officeDocument/2006/relationships/image" Target="../media/image1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5.xml"/><Relationship Id="rId6" Type="http://schemas.openxmlformats.org/officeDocument/2006/relationships/image" Target="../media/image9.jpeg"/><Relationship Id="rId5" Type="http://schemas.openxmlformats.org/officeDocument/2006/relationships/image" Target="../media/image11.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6.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5.xml"/><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8" name="Text Box 18"/>
          <p:cNvSpPr txBox="1">
            <a:spLocks noChangeArrowheads="1"/>
          </p:cNvSpPr>
          <p:nvPr/>
        </p:nvSpPr>
        <p:spPr bwMode="auto">
          <a:xfrm>
            <a:off x="586388" y="2257703"/>
            <a:ext cx="7920880" cy="2523768"/>
          </a:xfrm>
          <a:prstGeom prst="rect">
            <a:avLst/>
          </a:prstGeom>
          <a:noFill/>
          <a:ln w="9525">
            <a:noFill/>
            <a:miter lim="800000"/>
            <a:headEnd/>
            <a:tailEnd/>
          </a:ln>
        </p:spPr>
        <p:txBody>
          <a:bodyPr wrap="square">
            <a:spAutoFit/>
          </a:bodyPr>
          <a:lstStyle/>
          <a:p>
            <a:pPr algn="ctr"/>
            <a:endParaRPr lang="tr-TR" altLang="ja-JP" sz="3200" b="1" dirty="0" smtClean="0">
              <a:solidFill>
                <a:srgbClr val="B80000"/>
              </a:solidFill>
              <a:latin typeface="Calibri" pitchFamily="34" charset="0"/>
            </a:endParaRPr>
          </a:p>
          <a:p>
            <a:pPr algn="ctr"/>
            <a:r>
              <a:rPr lang="tr-TR" altLang="ja-JP" sz="3400" b="1" dirty="0" smtClean="0">
                <a:solidFill>
                  <a:srgbClr val="B80000"/>
                </a:solidFill>
                <a:latin typeface="Calibri" pitchFamily="34" charset="0"/>
              </a:rPr>
              <a:t>TÜRKİYE’NİN ORTADOĞU ve KUZEY AFRİKA ÜLKELERİ İLE SERBEST TİCARET ve TERCİHLİ TİCARET ANLAŞMALARI</a:t>
            </a:r>
            <a:endParaRPr lang="tr-TR" altLang="ja-JP" sz="3400" b="1" dirty="0">
              <a:solidFill>
                <a:srgbClr val="B80000"/>
              </a:solidFill>
              <a:latin typeface="Calibri" pitchFamily="34" charset="0"/>
            </a:endParaRPr>
          </a:p>
          <a:p>
            <a:pPr algn="ctr"/>
            <a:endParaRPr lang="tr-TR" sz="2400" b="1" dirty="0" smtClean="0">
              <a:solidFill>
                <a:srgbClr val="000000"/>
              </a:solidFill>
              <a:latin typeface="Calibri" pitchFamily="34" charset="0"/>
            </a:endParaRPr>
          </a:p>
        </p:txBody>
      </p:sp>
      <p:pic>
        <p:nvPicPr>
          <p:cNvPr id="8" name="Picture 6" descr="http://www.turkeydiscoverthepotential.com/Content/img/DPotenti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832939"/>
            <a:ext cx="1152128" cy="504055"/>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pPr>
              <a:defRPr/>
            </a:pPr>
            <a:fld id="{346C779E-0AAF-484D-A0CC-7BF578EA6BFC}" type="slidenum">
              <a:rPr lang="en-US" smtClean="0"/>
              <a:pPr>
                <a:defRPr/>
              </a:pPr>
              <a:t>1</a:t>
            </a:fld>
            <a:endParaRPr lang="en-US" dirty="0"/>
          </a:p>
        </p:txBody>
      </p:sp>
      <p:pic>
        <p:nvPicPr>
          <p:cNvPr id="10" name="Resim 9"/>
          <p:cNvPicPr>
            <a:picLocks noChangeAspect="1"/>
          </p:cNvPicPr>
          <p:nvPr/>
        </p:nvPicPr>
        <p:blipFill>
          <a:blip r:embed="rId4"/>
          <a:stretch>
            <a:fillRect/>
          </a:stretch>
        </p:blipFill>
        <p:spPr>
          <a:xfrm>
            <a:off x="586388" y="525825"/>
            <a:ext cx="2329428" cy="886951"/>
          </a:xfrm>
          <a:prstGeom prst="rect">
            <a:avLst/>
          </a:prstGeom>
        </p:spPr>
      </p:pic>
      <p:cxnSp>
        <p:nvCxnSpPr>
          <p:cNvPr id="12" name="Straight Connector 7"/>
          <p:cNvCxnSpPr/>
          <p:nvPr/>
        </p:nvCxnSpPr>
        <p:spPr>
          <a:xfrm>
            <a:off x="467544" y="1556792"/>
            <a:ext cx="244827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pic>
        <p:nvPicPr>
          <p:cNvPr id="1026" name="Picture 2" descr="C:\Users\Cüneyit Saçaklı\Desktop\waterma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525825"/>
            <a:ext cx="1462054" cy="9446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http://www.turkeydiscoverthepotential.com/Content/img/DPotenti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641252"/>
            <a:ext cx="1152128" cy="504055"/>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pPr>
              <a:defRPr/>
            </a:pPr>
            <a:fld id="{346C779E-0AAF-484D-A0CC-7BF578EA6BFC}" type="slidenum">
              <a:rPr lang="en-US" smtClean="0"/>
              <a:pPr>
                <a:defRPr/>
              </a:pPr>
              <a:t>10</a:t>
            </a:fld>
            <a:endParaRPr lang="en-US" dirty="0"/>
          </a:p>
        </p:txBody>
      </p:sp>
      <p:pic>
        <p:nvPicPr>
          <p:cNvPr id="2" name="Resim 1"/>
          <p:cNvPicPr>
            <a:picLocks noChangeAspect="1"/>
          </p:cNvPicPr>
          <p:nvPr/>
        </p:nvPicPr>
        <p:blipFill>
          <a:blip r:embed="rId4"/>
          <a:stretch>
            <a:fillRect/>
          </a:stretch>
        </p:blipFill>
        <p:spPr>
          <a:xfrm>
            <a:off x="539552" y="332657"/>
            <a:ext cx="2304256" cy="792087"/>
          </a:xfrm>
          <a:prstGeom prst="rect">
            <a:avLst/>
          </a:prstGeom>
        </p:spPr>
      </p:pic>
      <p:pic>
        <p:nvPicPr>
          <p:cNvPr id="5" name="Resim 4"/>
          <p:cNvPicPr>
            <a:picLocks noChangeAspect="1"/>
          </p:cNvPicPr>
          <p:nvPr/>
        </p:nvPicPr>
        <p:blipFill>
          <a:blip r:embed="rId5"/>
          <a:stretch>
            <a:fillRect/>
          </a:stretch>
        </p:blipFill>
        <p:spPr>
          <a:xfrm>
            <a:off x="525409" y="1196752"/>
            <a:ext cx="2462997" cy="18290"/>
          </a:xfrm>
          <a:prstGeom prst="rect">
            <a:avLst/>
          </a:prstGeom>
        </p:spPr>
      </p:pic>
      <p:sp>
        <p:nvSpPr>
          <p:cNvPr id="8" name="Metin kutusu 7"/>
          <p:cNvSpPr txBox="1"/>
          <p:nvPr/>
        </p:nvSpPr>
        <p:spPr>
          <a:xfrm>
            <a:off x="755576" y="1412776"/>
            <a:ext cx="7759774" cy="461665"/>
          </a:xfrm>
          <a:prstGeom prst="rect">
            <a:avLst/>
          </a:prstGeom>
          <a:noFill/>
        </p:spPr>
        <p:txBody>
          <a:bodyPr wrap="square" rtlCol="0">
            <a:spAutoFit/>
          </a:bodyPr>
          <a:lstStyle/>
          <a:p>
            <a:pPr marL="342900" indent="-342900">
              <a:buFont typeface="Wingdings" panose="05000000000000000000" pitchFamily="2" charset="2"/>
              <a:buChar char="v"/>
              <a:defRPr/>
            </a:pPr>
            <a:r>
              <a:rPr lang="en-GB" sz="2400" b="1" dirty="0" smtClean="0">
                <a:solidFill>
                  <a:srgbClr val="000000"/>
                </a:solidFill>
              </a:rPr>
              <a:t>T</a:t>
            </a:r>
            <a:r>
              <a:rPr lang="tr-TR" sz="2400" b="1" dirty="0" err="1" smtClean="0">
                <a:solidFill>
                  <a:srgbClr val="000000"/>
                </a:solidFill>
              </a:rPr>
              <a:t>ürkiye’nin</a:t>
            </a:r>
            <a:r>
              <a:rPr lang="tr-TR" sz="2400" b="1" dirty="0" smtClean="0">
                <a:solidFill>
                  <a:srgbClr val="000000"/>
                </a:solidFill>
              </a:rPr>
              <a:t> Güney Akdeniz Ülkeleri ile Ticareti</a:t>
            </a:r>
            <a:endParaRPr lang="en-GB" sz="2400" b="1" i="1" dirty="0"/>
          </a:p>
        </p:txBody>
      </p:sp>
      <p:graphicFrame>
        <p:nvGraphicFramePr>
          <p:cNvPr id="9" name="Grafik 8"/>
          <p:cNvGraphicFramePr>
            <a:graphicFrameLocks/>
          </p:cNvGraphicFramePr>
          <p:nvPr>
            <p:extLst>
              <p:ext uri="{D42A27DB-BD31-4B8C-83A1-F6EECF244321}">
                <p14:modId xmlns:p14="http://schemas.microsoft.com/office/powerpoint/2010/main" val="4282709783"/>
              </p:ext>
            </p:extLst>
          </p:nvPr>
        </p:nvGraphicFramePr>
        <p:xfrm>
          <a:off x="395537" y="2057400"/>
          <a:ext cx="7848872" cy="4179912"/>
        </p:xfrm>
        <a:graphic>
          <a:graphicData uri="http://schemas.openxmlformats.org/drawingml/2006/chart">
            <c:chart xmlns:c="http://schemas.openxmlformats.org/drawingml/2006/chart" xmlns:r="http://schemas.openxmlformats.org/officeDocument/2006/relationships" r:id="rId6"/>
          </a:graphicData>
        </a:graphic>
      </p:graphicFrame>
      <p:sp>
        <p:nvSpPr>
          <p:cNvPr id="10" name="Dikdörtgen 9"/>
          <p:cNvSpPr/>
          <p:nvPr/>
        </p:nvSpPr>
        <p:spPr>
          <a:xfrm>
            <a:off x="7319530" y="2265839"/>
            <a:ext cx="1249060" cy="307777"/>
          </a:xfrm>
          <a:prstGeom prst="rect">
            <a:avLst/>
          </a:prstGeom>
        </p:spPr>
        <p:txBody>
          <a:bodyPr wrap="none">
            <a:spAutoFit/>
          </a:bodyPr>
          <a:lstStyle/>
          <a:p>
            <a:r>
              <a:rPr lang="tr-TR" sz="1400" b="1" dirty="0" smtClean="0">
                <a:solidFill>
                  <a:srgbClr val="000000"/>
                </a:solidFill>
              </a:rPr>
              <a:t>18,9 Milyar $</a:t>
            </a:r>
            <a:endParaRPr lang="tr-TR" sz="1400" b="1" dirty="0"/>
          </a:p>
        </p:txBody>
      </p:sp>
      <p:sp>
        <p:nvSpPr>
          <p:cNvPr id="11" name="Dikdörtgen 10"/>
          <p:cNvSpPr/>
          <p:nvPr/>
        </p:nvSpPr>
        <p:spPr>
          <a:xfrm>
            <a:off x="7648225" y="3632831"/>
            <a:ext cx="1149674" cy="307777"/>
          </a:xfrm>
          <a:prstGeom prst="rect">
            <a:avLst/>
          </a:prstGeom>
        </p:spPr>
        <p:txBody>
          <a:bodyPr wrap="none">
            <a:spAutoFit/>
          </a:bodyPr>
          <a:lstStyle/>
          <a:p>
            <a:r>
              <a:rPr lang="tr-TR" sz="1400" b="1" dirty="0" smtClean="0">
                <a:solidFill>
                  <a:srgbClr val="000000"/>
                </a:solidFill>
              </a:rPr>
              <a:t>8,0 Milyar $</a:t>
            </a:r>
            <a:endParaRPr lang="tr-TR" sz="1400" b="1" dirty="0"/>
          </a:p>
        </p:txBody>
      </p:sp>
      <p:pic>
        <p:nvPicPr>
          <p:cNvPr id="12" name="Picture 2" descr="C:\Users\Cüneyit Saçaklı\Desktop\watermar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2035" y="332657"/>
            <a:ext cx="1462054" cy="88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14637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346C779E-0AAF-484D-A0CC-7BF578EA6BFC}" type="slidenum">
              <a:rPr lang="en-US" smtClean="0"/>
              <a:pPr>
                <a:defRPr/>
              </a:pPr>
              <a:t>11</a:t>
            </a:fld>
            <a:endParaRPr lang="en-US" dirty="0"/>
          </a:p>
        </p:txBody>
      </p:sp>
      <p:pic>
        <p:nvPicPr>
          <p:cNvPr id="5" name="Resim 4"/>
          <p:cNvPicPr>
            <a:picLocks noChangeAspect="1"/>
          </p:cNvPicPr>
          <p:nvPr/>
        </p:nvPicPr>
        <p:blipFill>
          <a:blip r:embed="rId3"/>
          <a:stretch>
            <a:fillRect/>
          </a:stretch>
        </p:blipFill>
        <p:spPr>
          <a:xfrm>
            <a:off x="179512" y="188410"/>
            <a:ext cx="1944216" cy="792549"/>
          </a:xfrm>
          <a:prstGeom prst="rect">
            <a:avLst/>
          </a:prstGeom>
        </p:spPr>
      </p:pic>
      <p:sp>
        <p:nvSpPr>
          <p:cNvPr id="7" name="Alt Başlık 1"/>
          <p:cNvSpPr txBox="1">
            <a:spLocks/>
          </p:cNvSpPr>
          <p:nvPr/>
        </p:nvSpPr>
        <p:spPr>
          <a:xfrm>
            <a:off x="338039" y="2276872"/>
            <a:ext cx="8410425" cy="144183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Wingdings"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3600" dirty="0" smtClean="0">
                <a:solidFill>
                  <a:srgbClr val="FF0000"/>
                </a:solidFill>
              </a:rPr>
              <a:t>*</a:t>
            </a:r>
            <a:r>
              <a:rPr lang="tr-TR" dirty="0" smtClean="0"/>
              <a:t> </a:t>
            </a:r>
            <a:r>
              <a:rPr lang="tr-TR" b="1" dirty="0" smtClean="0"/>
              <a:t>Türkiye, Güney Akdeniz ülkelerine 2019 yılı toplam ihracatının % 10,5’ine karşılık gelen 18,9 Milyar Dolar tutarında ihracat gerçekleştirmiştir. Bölge ülkelerinin toplam dış ticaret hacmimizdeki payı ise % 4,8’dir.</a:t>
            </a:r>
            <a:endParaRPr lang="tr-TR" b="1" dirty="0"/>
          </a:p>
        </p:txBody>
      </p:sp>
      <p:sp>
        <p:nvSpPr>
          <p:cNvPr id="8" name="Alt Başlık 1"/>
          <p:cNvSpPr txBox="1">
            <a:spLocks/>
          </p:cNvSpPr>
          <p:nvPr/>
        </p:nvSpPr>
        <p:spPr>
          <a:xfrm>
            <a:off x="321719" y="3718712"/>
            <a:ext cx="8138713" cy="1150448"/>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Wingdings"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3600" dirty="0" smtClean="0">
                <a:solidFill>
                  <a:srgbClr val="FF0000"/>
                </a:solidFill>
              </a:rPr>
              <a:t>*</a:t>
            </a:r>
            <a:r>
              <a:rPr lang="tr-TR" dirty="0" smtClean="0"/>
              <a:t> </a:t>
            </a:r>
            <a:r>
              <a:rPr lang="tr-TR" b="1" dirty="0" smtClean="0"/>
              <a:t>Türkiye’nin Güney Akdeniz ülkelerinde 2,5 Milyar Doların üzerinde doğrudan yabancı sermaye yatırımı mevcut olup, bölgede yaklaşık 55.000 kişilik istihdam yaratılmıştır. </a:t>
            </a:r>
            <a:endParaRPr lang="tr-TR" b="1" dirty="0"/>
          </a:p>
        </p:txBody>
      </p:sp>
      <p:sp>
        <p:nvSpPr>
          <p:cNvPr id="10" name="Alt Başlık 1"/>
          <p:cNvSpPr txBox="1">
            <a:spLocks/>
          </p:cNvSpPr>
          <p:nvPr/>
        </p:nvSpPr>
        <p:spPr>
          <a:xfrm>
            <a:off x="338039" y="5139410"/>
            <a:ext cx="8177311" cy="1097901"/>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Wingdings"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3600" dirty="0" smtClean="0">
                <a:solidFill>
                  <a:srgbClr val="FF0000"/>
                </a:solidFill>
              </a:rPr>
              <a:t>*</a:t>
            </a:r>
            <a:r>
              <a:rPr lang="tr-TR" dirty="0" smtClean="0"/>
              <a:t> </a:t>
            </a:r>
            <a:r>
              <a:rPr lang="tr-TR" b="1" dirty="0" smtClean="0"/>
              <a:t>Türkiye’nin Güney Akdeniz ülkelerinde, büyük bölümü Libya ve Cezayir’de olmak üzere, 55 Milyar Doların üzerinde kümülatif yurtdışı müteahhitlik iş hacmi bulunmaktadır.</a:t>
            </a:r>
            <a:endParaRPr lang="tr-TR" b="1" dirty="0"/>
          </a:p>
        </p:txBody>
      </p:sp>
      <p:sp>
        <p:nvSpPr>
          <p:cNvPr id="12" name="Metin kutusu 11"/>
          <p:cNvSpPr txBox="1"/>
          <p:nvPr/>
        </p:nvSpPr>
        <p:spPr>
          <a:xfrm>
            <a:off x="663364" y="1141293"/>
            <a:ext cx="7759774" cy="830997"/>
          </a:xfrm>
          <a:prstGeom prst="rect">
            <a:avLst/>
          </a:prstGeom>
          <a:noFill/>
        </p:spPr>
        <p:txBody>
          <a:bodyPr wrap="square" rtlCol="0">
            <a:spAutoFit/>
          </a:bodyPr>
          <a:lstStyle/>
          <a:p>
            <a:pPr marL="342900" indent="-342900" algn="ctr">
              <a:buFont typeface="Wingdings" panose="05000000000000000000" pitchFamily="2" charset="2"/>
              <a:buChar char="v"/>
              <a:defRPr/>
            </a:pPr>
            <a:r>
              <a:rPr lang="en-GB" sz="2400" b="1" dirty="0" smtClean="0">
                <a:solidFill>
                  <a:srgbClr val="0070C0"/>
                </a:solidFill>
              </a:rPr>
              <a:t>T</a:t>
            </a:r>
            <a:r>
              <a:rPr lang="tr-TR" sz="2400" b="1" dirty="0" err="1" smtClean="0">
                <a:solidFill>
                  <a:srgbClr val="0070C0"/>
                </a:solidFill>
              </a:rPr>
              <a:t>ürkiye’nin</a:t>
            </a:r>
            <a:r>
              <a:rPr lang="tr-TR" sz="2400" b="1" dirty="0" smtClean="0">
                <a:solidFill>
                  <a:srgbClr val="0070C0"/>
                </a:solidFill>
              </a:rPr>
              <a:t> Güney Akdeniz Ülkeleri ile Ticari ve Ekonomik İlişkileri</a:t>
            </a:r>
            <a:endParaRPr lang="en-GB" sz="2400" b="1" i="1" dirty="0">
              <a:solidFill>
                <a:srgbClr val="0070C0"/>
              </a:solidFill>
            </a:endParaRPr>
          </a:p>
        </p:txBody>
      </p:sp>
      <p:pic>
        <p:nvPicPr>
          <p:cNvPr id="13" name="Picture 6" descr="http://www.turkeydiscoverthepotential.com/Content/img/DPotenti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858" y="450974"/>
            <a:ext cx="1152128" cy="504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Cüneyit Saçaklı\Desktop\waterma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1258" y="188410"/>
            <a:ext cx="1321222" cy="79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1054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pPr>
              <a:defRPr/>
            </a:pPr>
            <a:fld id="{346C779E-0AAF-484D-A0CC-7BF578EA6BFC}" type="slidenum">
              <a:rPr lang="en-US" smtClean="0"/>
              <a:pPr>
                <a:defRPr/>
              </a:pPr>
              <a:t>12</a:t>
            </a:fld>
            <a:endParaRPr lang="en-US" dirty="0"/>
          </a:p>
        </p:txBody>
      </p:sp>
      <p:pic>
        <p:nvPicPr>
          <p:cNvPr id="9" name="Resim 8"/>
          <p:cNvPicPr>
            <a:picLocks noChangeAspect="1"/>
          </p:cNvPicPr>
          <p:nvPr/>
        </p:nvPicPr>
        <p:blipFill>
          <a:blip r:embed="rId3"/>
          <a:stretch>
            <a:fillRect/>
          </a:stretch>
        </p:blipFill>
        <p:spPr>
          <a:xfrm>
            <a:off x="251520" y="260295"/>
            <a:ext cx="1440160" cy="720433"/>
          </a:xfrm>
          <a:prstGeom prst="rect">
            <a:avLst/>
          </a:prstGeom>
        </p:spPr>
      </p:pic>
      <p:sp>
        <p:nvSpPr>
          <p:cNvPr id="8" name="Rectangle 3"/>
          <p:cNvSpPr>
            <a:spLocks noChangeArrowheads="1"/>
          </p:cNvSpPr>
          <p:nvPr/>
        </p:nvSpPr>
        <p:spPr bwMode="auto">
          <a:xfrm>
            <a:off x="251520" y="980728"/>
            <a:ext cx="8766085" cy="492443"/>
          </a:xfrm>
          <a:prstGeom prst="rect">
            <a:avLst/>
          </a:prstGeom>
          <a:noFill/>
          <a:ln w="9525">
            <a:noFill/>
            <a:miter lim="800000"/>
            <a:headEnd/>
            <a:tailEnd/>
          </a:ln>
        </p:spPr>
        <p:txBody>
          <a:bodyPr wrap="square">
            <a:spAutoFit/>
          </a:bodyPr>
          <a:lstStyle/>
          <a:p>
            <a:pPr algn="ctr"/>
            <a:r>
              <a:rPr lang="tr-TR" sz="2600" b="1" dirty="0">
                <a:solidFill>
                  <a:srgbClr val="FF0000"/>
                </a:solidFill>
                <a:latin typeface="Calibri" pitchFamily="34" charset="0"/>
              </a:rPr>
              <a:t>Yürürlükteki ve Müzakereleri Tamamlanan </a:t>
            </a:r>
            <a:r>
              <a:rPr lang="tr-TR" sz="2600" b="1" dirty="0" smtClean="0">
                <a:solidFill>
                  <a:srgbClr val="FF0000"/>
                </a:solidFill>
                <a:latin typeface="Calibri" pitchFamily="34" charset="0"/>
              </a:rPr>
              <a:t>MENA </a:t>
            </a:r>
            <a:r>
              <a:rPr lang="tr-TR" sz="2600" b="1" dirty="0" err="1" smtClean="0">
                <a:solidFill>
                  <a:srgbClr val="FF0000"/>
                </a:solidFill>
                <a:latin typeface="Calibri" pitchFamily="34" charset="0"/>
              </a:rPr>
              <a:t>STA’ları</a:t>
            </a:r>
            <a:r>
              <a:rPr lang="tr-TR" sz="2600" b="1" dirty="0" smtClean="0">
                <a:solidFill>
                  <a:srgbClr val="FF0000"/>
                </a:solidFill>
                <a:latin typeface="Calibri" pitchFamily="34" charset="0"/>
              </a:rPr>
              <a:t>-I</a:t>
            </a:r>
            <a:endParaRPr lang="tr-TR" sz="2600" b="1" dirty="0">
              <a:solidFill>
                <a:srgbClr val="FF0000"/>
              </a:solidFill>
              <a:latin typeface="Calibri" pitchFamily="34" charset="0"/>
            </a:endParaRPr>
          </a:p>
        </p:txBody>
      </p:sp>
      <p:graphicFrame>
        <p:nvGraphicFramePr>
          <p:cNvPr id="12" name="Tablo 11"/>
          <p:cNvGraphicFramePr>
            <a:graphicFrameLocks noGrp="1"/>
          </p:cNvGraphicFramePr>
          <p:nvPr>
            <p:extLst>
              <p:ext uri="{D42A27DB-BD31-4B8C-83A1-F6EECF244321}">
                <p14:modId xmlns:p14="http://schemas.microsoft.com/office/powerpoint/2010/main" val="3371949027"/>
              </p:ext>
            </p:extLst>
          </p:nvPr>
        </p:nvGraphicFramePr>
        <p:xfrm>
          <a:off x="836024" y="1513973"/>
          <a:ext cx="7408384" cy="5019708"/>
        </p:xfrm>
        <a:graphic>
          <a:graphicData uri="http://schemas.openxmlformats.org/drawingml/2006/table">
            <a:tbl>
              <a:tblPr firstRow="1" bandRow="1"/>
              <a:tblGrid>
                <a:gridCol w="769445">
                  <a:extLst>
                    <a:ext uri="{9D8B030D-6E8A-4147-A177-3AD203B41FA5}">
                      <a16:colId xmlns:a16="http://schemas.microsoft.com/office/drawing/2014/main" xmlns="" val="20000"/>
                    </a:ext>
                  </a:extLst>
                </a:gridCol>
                <a:gridCol w="898403">
                  <a:extLst>
                    <a:ext uri="{9D8B030D-6E8A-4147-A177-3AD203B41FA5}">
                      <a16:colId xmlns:a16="http://schemas.microsoft.com/office/drawing/2014/main" xmlns="" val="20001"/>
                    </a:ext>
                  </a:extLst>
                </a:gridCol>
                <a:gridCol w="1142181">
                  <a:extLst>
                    <a:ext uri="{9D8B030D-6E8A-4147-A177-3AD203B41FA5}">
                      <a16:colId xmlns:a16="http://schemas.microsoft.com/office/drawing/2014/main" xmlns="" val="20002"/>
                    </a:ext>
                  </a:extLst>
                </a:gridCol>
                <a:gridCol w="1683214">
                  <a:extLst>
                    <a:ext uri="{9D8B030D-6E8A-4147-A177-3AD203B41FA5}">
                      <a16:colId xmlns:a16="http://schemas.microsoft.com/office/drawing/2014/main" xmlns="" val="20003"/>
                    </a:ext>
                  </a:extLst>
                </a:gridCol>
                <a:gridCol w="2915141">
                  <a:extLst>
                    <a:ext uri="{9D8B030D-6E8A-4147-A177-3AD203B41FA5}">
                      <a16:colId xmlns:a16="http://schemas.microsoft.com/office/drawing/2014/main" xmlns="" val="20004"/>
                    </a:ext>
                  </a:extLst>
                </a:gridCol>
              </a:tblGrid>
              <a:tr h="771174">
                <a:tc>
                  <a:txBody>
                    <a:bodyPr/>
                    <a:lstStyle/>
                    <a:p>
                      <a:pPr algn="ctr" fontAlgn="ctr">
                        <a:lnSpc>
                          <a:spcPct val="115000"/>
                        </a:lnSpc>
                        <a:spcAft>
                          <a:spcPts val="0"/>
                        </a:spcAft>
                      </a:pPr>
                      <a:r>
                        <a:rPr lang="tr-TR" sz="1500" b="1" kern="1200" dirty="0" smtClean="0">
                          <a:solidFill>
                            <a:srgbClr val="000000"/>
                          </a:solidFill>
                          <a:effectLst/>
                          <a:latin typeface="Calibri"/>
                          <a:ea typeface="Times New Roman"/>
                          <a:cs typeface="Arial"/>
                        </a:rPr>
                        <a:t>Ülke</a:t>
                      </a:r>
                      <a:endParaRPr lang="tr-TR" sz="900" dirty="0">
                        <a:effectLst/>
                        <a:latin typeface="Calibri"/>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500" b="1" kern="1200" dirty="0" smtClean="0">
                          <a:solidFill>
                            <a:srgbClr val="000000"/>
                          </a:solidFill>
                          <a:effectLst/>
                          <a:latin typeface="Calibri"/>
                          <a:ea typeface="Times New Roman"/>
                          <a:cs typeface="Arial"/>
                        </a:rPr>
                        <a:t>Yürürlük </a:t>
                      </a:r>
                      <a:r>
                        <a:rPr lang="tr-TR" sz="1500" b="1" kern="1200" dirty="0">
                          <a:solidFill>
                            <a:srgbClr val="000000"/>
                          </a:solidFill>
                          <a:effectLst/>
                          <a:latin typeface="Calibri"/>
                          <a:ea typeface="Times New Roman"/>
                          <a:cs typeface="Arial"/>
                        </a:rPr>
                        <a:t>Tarihi</a:t>
                      </a:r>
                      <a:endParaRPr lang="tr-TR" sz="900" dirty="0">
                        <a:effectLst/>
                        <a:latin typeface="Calibri"/>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500" b="1" kern="1200" dirty="0">
                          <a:solidFill>
                            <a:srgbClr val="000000"/>
                          </a:solidFill>
                          <a:effectLst/>
                          <a:latin typeface="Calibri"/>
                          <a:ea typeface="Times New Roman"/>
                          <a:cs typeface="Arial"/>
                        </a:rPr>
                        <a:t>Sanayi </a:t>
                      </a:r>
                      <a:endParaRPr lang="tr-TR" sz="900" dirty="0">
                        <a:effectLst/>
                        <a:latin typeface="Calibri"/>
                        <a:ea typeface="Calibri"/>
                        <a:cs typeface="Times New Roman"/>
                      </a:endParaRPr>
                    </a:p>
                    <a:p>
                      <a:pPr algn="ctr" fontAlgn="ctr">
                        <a:lnSpc>
                          <a:spcPct val="115000"/>
                        </a:lnSpc>
                        <a:spcAft>
                          <a:spcPts val="0"/>
                        </a:spcAft>
                      </a:pPr>
                      <a:r>
                        <a:rPr lang="tr-TR" sz="1500" b="1" kern="1200" dirty="0" smtClean="0">
                          <a:solidFill>
                            <a:srgbClr val="000000"/>
                          </a:solidFill>
                          <a:effectLst/>
                          <a:latin typeface="Calibri"/>
                          <a:ea typeface="Times New Roman"/>
                          <a:cs typeface="Arial"/>
                        </a:rPr>
                        <a:t>Takvimi</a:t>
                      </a:r>
                    </a:p>
                    <a:p>
                      <a:pPr algn="ctr" fontAlgn="ctr">
                        <a:lnSpc>
                          <a:spcPct val="115000"/>
                        </a:lnSpc>
                        <a:spcAft>
                          <a:spcPts val="0"/>
                        </a:spcAft>
                      </a:pPr>
                      <a:r>
                        <a:rPr lang="tr-TR" sz="1500" b="1" kern="1200" dirty="0" smtClean="0">
                          <a:solidFill>
                            <a:srgbClr val="000000"/>
                          </a:solidFill>
                          <a:effectLst/>
                          <a:latin typeface="Calibri"/>
                          <a:ea typeface="Calibri"/>
                          <a:cs typeface="Arial"/>
                        </a:rPr>
                        <a:t>(en</a:t>
                      </a:r>
                      <a:r>
                        <a:rPr lang="tr-TR" sz="1500" b="1" kern="1200" baseline="0" dirty="0" smtClean="0">
                          <a:solidFill>
                            <a:srgbClr val="000000"/>
                          </a:solidFill>
                          <a:effectLst/>
                          <a:latin typeface="Calibri"/>
                          <a:ea typeface="Calibri"/>
                          <a:cs typeface="Arial"/>
                        </a:rPr>
                        <a:t> geç)</a:t>
                      </a:r>
                      <a:endParaRPr lang="tr-TR" sz="900" dirty="0">
                        <a:effectLst/>
                        <a:latin typeface="Calibri"/>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500" b="1" kern="1200" dirty="0" smtClean="0">
                          <a:solidFill>
                            <a:srgbClr val="000000"/>
                          </a:solidFill>
                          <a:effectLst/>
                          <a:latin typeface="Calibri"/>
                          <a:ea typeface="Times New Roman"/>
                          <a:cs typeface="Arial"/>
                        </a:rPr>
                        <a:t>Son Ortak Komite</a:t>
                      </a:r>
                      <a:r>
                        <a:rPr lang="tr-TR" sz="1500" b="1" kern="1200" baseline="0" dirty="0" smtClean="0">
                          <a:solidFill>
                            <a:srgbClr val="000000"/>
                          </a:solidFill>
                          <a:effectLst/>
                          <a:latin typeface="Calibri"/>
                          <a:ea typeface="Times New Roman"/>
                          <a:cs typeface="Arial"/>
                        </a:rPr>
                        <a:t> Toplantısı</a:t>
                      </a:r>
                      <a:endParaRPr lang="tr-TR" sz="900" dirty="0">
                        <a:effectLst/>
                        <a:latin typeface="Calibri"/>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500" b="1" kern="1200" dirty="0">
                          <a:solidFill>
                            <a:srgbClr val="000000"/>
                          </a:solidFill>
                          <a:effectLst/>
                          <a:latin typeface="Calibri"/>
                          <a:ea typeface="Times New Roman"/>
                          <a:cs typeface="Arial"/>
                        </a:rPr>
                        <a:t>Gündemdeki </a:t>
                      </a:r>
                      <a:br>
                        <a:rPr lang="tr-TR" sz="1500" b="1" kern="1200" dirty="0">
                          <a:solidFill>
                            <a:srgbClr val="000000"/>
                          </a:solidFill>
                          <a:effectLst/>
                          <a:latin typeface="Calibri"/>
                          <a:ea typeface="Times New Roman"/>
                          <a:cs typeface="Arial"/>
                        </a:rPr>
                      </a:br>
                      <a:r>
                        <a:rPr lang="tr-TR" sz="1500" b="1" kern="1200" dirty="0">
                          <a:solidFill>
                            <a:srgbClr val="000000"/>
                          </a:solidFill>
                          <a:effectLst/>
                          <a:latin typeface="Calibri"/>
                          <a:ea typeface="Times New Roman"/>
                          <a:cs typeface="Arial"/>
                        </a:rPr>
                        <a:t>Konular</a:t>
                      </a:r>
                      <a:endParaRPr lang="tr-TR" sz="900" dirty="0">
                        <a:effectLst/>
                        <a:latin typeface="Calibri"/>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694334">
                <a:tc>
                  <a:txBody>
                    <a:bodyPr/>
                    <a:lstStyle/>
                    <a:p>
                      <a:pPr algn="l" fontAlgn="ctr">
                        <a:lnSpc>
                          <a:spcPct val="115000"/>
                        </a:lnSpc>
                        <a:spcAft>
                          <a:spcPts val="0"/>
                        </a:spcAft>
                      </a:pPr>
                      <a:r>
                        <a:rPr lang="tr-TR" sz="1500" b="1" kern="1200" dirty="0" smtClean="0">
                          <a:solidFill>
                            <a:srgbClr val="000000"/>
                          </a:solidFill>
                          <a:effectLst/>
                          <a:latin typeface="Calibri"/>
                          <a:ea typeface="Times New Roman"/>
                          <a:cs typeface="Arial"/>
                        </a:rPr>
                        <a:t> Fas</a:t>
                      </a:r>
                      <a:endParaRPr lang="tr-TR" sz="900" b="1" dirty="0">
                        <a:effectLst/>
                        <a:latin typeface="Calibri"/>
                        <a:ea typeface="Calibri"/>
                        <a:cs typeface="Times New Roman"/>
                      </a:endParaRPr>
                    </a:p>
                  </a:txBody>
                  <a:tcPr marL="72000"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400" b="1" kern="1200" dirty="0" smtClean="0">
                          <a:solidFill>
                            <a:srgbClr val="000000"/>
                          </a:solidFill>
                          <a:effectLst/>
                          <a:latin typeface="+mj-lt"/>
                          <a:ea typeface="Times New Roman"/>
                          <a:cs typeface="Arial"/>
                        </a:rPr>
                        <a:t>01.06.2006</a:t>
                      </a:r>
                      <a:endParaRPr lang="tr-TR" sz="1400" b="1" dirty="0">
                        <a:effectLst/>
                        <a:latin typeface="+mj-lt"/>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400" b="1" kern="1200" dirty="0" smtClean="0">
                          <a:solidFill>
                            <a:srgbClr val="000000"/>
                          </a:solidFill>
                          <a:effectLst/>
                          <a:latin typeface="+mn-lt"/>
                          <a:ea typeface="Times New Roman"/>
                          <a:cs typeface="Arial"/>
                        </a:rPr>
                        <a:t>01.01.2015</a:t>
                      </a:r>
                      <a:endParaRPr lang="tr-TR" sz="1400" b="1" kern="1200" dirty="0">
                        <a:solidFill>
                          <a:srgbClr val="000000"/>
                        </a:solidFill>
                        <a:effectLst/>
                        <a:latin typeface="+mn-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400" b="1" kern="1200" dirty="0" smtClean="0">
                          <a:solidFill>
                            <a:srgbClr val="000000"/>
                          </a:solidFill>
                          <a:effectLst/>
                          <a:latin typeface="+mj-lt"/>
                          <a:ea typeface="Times New Roman"/>
                          <a:cs typeface="Arial"/>
                        </a:rPr>
                        <a:t>14.1.2020</a:t>
                      </a:r>
                      <a:endParaRPr lang="tr-TR" sz="1400" b="1" dirty="0">
                        <a:effectLst/>
                        <a:latin typeface="+mj-lt"/>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marR="0" lvl="0" indent="0" algn="just" defTabSz="914400" rtl="0" eaLnBrk="1" fontAlgn="ctr" latinLnBrk="0" hangingPunct="1">
                        <a:lnSpc>
                          <a:spcPct val="115000"/>
                        </a:lnSpc>
                        <a:spcBef>
                          <a:spcPts val="0"/>
                        </a:spcBef>
                        <a:spcAft>
                          <a:spcPts val="0"/>
                        </a:spcAft>
                        <a:buClrTx/>
                        <a:buSzTx/>
                        <a:buFontTx/>
                        <a:buNone/>
                        <a:tabLst/>
                        <a:defRPr/>
                      </a:pPr>
                      <a:r>
                        <a:rPr lang="tr-TR" sz="1400" b="1" kern="1200" dirty="0" err="1" smtClean="0">
                          <a:solidFill>
                            <a:schemeClr val="tx1"/>
                          </a:solidFill>
                          <a:effectLst/>
                          <a:latin typeface="+mn-lt"/>
                          <a:ea typeface="Calibri"/>
                          <a:cs typeface="Times New Roman"/>
                        </a:rPr>
                        <a:t>STA’nın</a:t>
                      </a:r>
                      <a:r>
                        <a:rPr lang="tr-TR" sz="1400" b="1" kern="1200" dirty="0" smtClean="0">
                          <a:solidFill>
                            <a:schemeClr val="tx1"/>
                          </a:solidFill>
                          <a:effectLst/>
                          <a:latin typeface="+mn-lt"/>
                          <a:ea typeface="Calibri"/>
                          <a:cs typeface="Times New Roman"/>
                        </a:rPr>
                        <a:t> 17. maddesi uyarınca bazı tekstil ve hazır giyim ürünlerinin Fas’a ithaline uygulanan gümrük vergileri </a:t>
                      </a:r>
                      <a:r>
                        <a:rPr lang="tr-TR" sz="1400" b="1" kern="1200" dirty="0" err="1" smtClean="0">
                          <a:solidFill>
                            <a:schemeClr val="tx1"/>
                          </a:solidFill>
                          <a:effectLst/>
                          <a:latin typeface="+mn-lt"/>
                          <a:ea typeface="Calibri"/>
                          <a:cs typeface="Times New Roman"/>
                        </a:rPr>
                        <a:t>MFN’in</a:t>
                      </a:r>
                      <a:r>
                        <a:rPr lang="tr-TR" sz="1400" b="1" kern="1200" dirty="0" smtClean="0">
                          <a:solidFill>
                            <a:schemeClr val="tx1"/>
                          </a:solidFill>
                          <a:effectLst/>
                          <a:latin typeface="+mn-lt"/>
                          <a:ea typeface="Calibri"/>
                          <a:cs typeface="Times New Roman"/>
                        </a:rPr>
                        <a:t> %90’ına yükseltilmiştir. Önlem, 1</a:t>
                      </a:r>
                      <a:r>
                        <a:rPr lang="tr-TR" sz="1400" b="1" kern="1200" baseline="0" dirty="0" smtClean="0">
                          <a:solidFill>
                            <a:schemeClr val="tx1"/>
                          </a:solidFill>
                          <a:effectLst/>
                          <a:latin typeface="+mn-lt"/>
                          <a:ea typeface="Calibri"/>
                          <a:cs typeface="Times New Roman"/>
                        </a:rPr>
                        <a:t> Ocak </a:t>
                      </a:r>
                      <a:r>
                        <a:rPr lang="tr-TR" sz="1400" b="1" kern="1200" dirty="0" smtClean="0">
                          <a:solidFill>
                            <a:schemeClr val="tx1"/>
                          </a:solidFill>
                          <a:effectLst/>
                          <a:latin typeface="+mn-lt"/>
                          <a:ea typeface="Calibri"/>
                          <a:cs typeface="Times New Roman"/>
                        </a:rPr>
                        <a:t>2019’dan itibaren 4</a:t>
                      </a:r>
                      <a:r>
                        <a:rPr lang="tr-TR" sz="1400" b="1" kern="1200" baseline="0" dirty="0" smtClean="0">
                          <a:solidFill>
                            <a:schemeClr val="tx1"/>
                          </a:solidFill>
                          <a:effectLst/>
                          <a:latin typeface="+mn-lt"/>
                          <a:ea typeface="Calibri"/>
                          <a:cs typeface="Times New Roman"/>
                        </a:rPr>
                        <a:t> yıl</a:t>
                      </a:r>
                      <a:r>
                        <a:rPr lang="tr-TR" sz="1400" b="1" kern="1200" dirty="0" smtClean="0">
                          <a:solidFill>
                            <a:schemeClr val="tx1"/>
                          </a:solidFill>
                          <a:effectLst/>
                          <a:latin typeface="+mn-lt"/>
                          <a:ea typeface="Calibri"/>
                          <a:cs typeface="Times New Roman"/>
                        </a:rPr>
                        <a:t> boyunca uygulanacaktır. </a:t>
                      </a:r>
                      <a:endParaRPr lang="tr-TR" sz="1400" b="1" kern="1200" dirty="0">
                        <a:solidFill>
                          <a:schemeClr val="tx1"/>
                        </a:solidFill>
                        <a:effectLst/>
                        <a:latin typeface="+mj-lt"/>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860686">
                <a:tc>
                  <a:txBody>
                    <a:bodyPr/>
                    <a:lstStyle/>
                    <a:p>
                      <a:pPr algn="l" fontAlgn="ctr">
                        <a:lnSpc>
                          <a:spcPct val="115000"/>
                        </a:lnSpc>
                        <a:spcAft>
                          <a:spcPts val="0"/>
                        </a:spcAft>
                      </a:pPr>
                      <a:r>
                        <a:rPr lang="tr-TR" sz="1500" b="1" kern="1200" dirty="0" smtClean="0">
                          <a:solidFill>
                            <a:srgbClr val="000000"/>
                          </a:solidFill>
                          <a:effectLst/>
                          <a:latin typeface="+mn-lt"/>
                          <a:ea typeface="Calibri"/>
                          <a:cs typeface="Arial"/>
                        </a:rPr>
                        <a:t>Mısır</a:t>
                      </a:r>
                      <a:endParaRPr lang="tr-TR" sz="900" b="1" dirty="0">
                        <a:effectLst/>
                        <a:latin typeface="Calibri"/>
                        <a:ea typeface="Calibri"/>
                        <a:cs typeface="Times New Roman"/>
                      </a:endParaRPr>
                    </a:p>
                  </a:txBody>
                  <a:tcPr marL="72000"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400" b="1" kern="1200" dirty="0" smtClean="0">
                          <a:solidFill>
                            <a:srgbClr val="000000"/>
                          </a:solidFill>
                          <a:effectLst/>
                          <a:latin typeface="+mj-lt"/>
                          <a:ea typeface="Times New Roman"/>
                          <a:cs typeface="Arial"/>
                        </a:rPr>
                        <a:t>01.03.2007</a:t>
                      </a:r>
                      <a:r>
                        <a:rPr lang="tr-TR" sz="1400" b="1" kern="1200" dirty="0">
                          <a:solidFill>
                            <a:srgbClr val="000000"/>
                          </a:solidFill>
                          <a:effectLst/>
                          <a:latin typeface="+mj-lt"/>
                          <a:ea typeface="Times New Roman"/>
                          <a:cs typeface="Arial"/>
                        </a:rPr>
                        <a:t> </a:t>
                      </a:r>
                      <a:endParaRPr lang="tr-TR" sz="1400" b="1" dirty="0">
                        <a:effectLst/>
                        <a:latin typeface="+mj-lt"/>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400" b="1" kern="1200" dirty="0" smtClean="0">
                          <a:solidFill>
                            <a:srgbClr val="000000"/>
                          </a:solidFill>
                          <a:effectLst/>
                          <a:latin typeface="+mn-lt"/>
                          <a:ea typeface="Times New Roman"/>
                          <a:cs typeface="Arial"/>
                        </a:rPr>
                        <a:t>01.01.2020</a:t>
                      </a:r>
                      <a:endParaRPr lang="tr-TR" sz="1400" b="1" kern="1200" dirty="0">
                        <a:solidFill>
                          <a:srgbClr val="000000"/>
                        </a:solidFill>
                        <a:effectLst/>
                        <a:latin typeface="+mn-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400" b="1" kern="1200" dirty="0" smtClean="0">
                          <a:solidFill>
                            <a:srgbClr val="000000"/>
                          </a:solidFill>
                          <a:effectLst/>
                          <a:latin typeface="+mj-lt"/>
                          <a:ea typeface="Times New Roman"/>
                          <a:cs typeface="Arial"/>
                        </a:rPr>
                        <a:t>5-6.3.2012 (IV.)</a:t>
                      </a:r>
                      <a:r>
                        <a:rPr lang="tr-TR" sz="1400" b="1" kern="1200" dirty="0">
                          <a:solidFill>
                            <a:srgbClr val="000000"/>
                          </a:solidFill>
                          <a:effectLst/>
                          <a:latin typeface="+mj-lt"/>
                          <a:ea typeface="Times New Roman"/>
                          <a:cs typeface="Arial"/>
                        </a:rPr>
                        <a:t> </a:t>
                      </a:r>
                      <a:endParaRPr lang="tr-TR" sz="1400" b="1" dirty="0">
                        <a:effectLst/>
                        <a:latin typeface="+mj-lt"/>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marR="0" indent="0" algn="just" defTabSz="914400" rtl="0" eaLnBrk="1" fontAlgn="ctr" latinLnBrk="0" hangingPunct="1">
                        <a:lnSpc>
                          <a:spcPct val="115000"/>
                        </a:lnSpc>
                        <a:spcBef>
                          <a:spcPts val="0"/>
                        </a:spcBef>
                        <a:spcAft>
                          <a:spcPts val="0"/>
                        </a:spcAft>
                        <a:buClrTx/>
                        <a:buSzTx/>
                        <a:buFontTx/>
                        <a:buNone/>
                        <a:tabLst/>
                        <a:defRPr/>
                      </a:pPr>
                      <a:r>
                        <a:rPr lang="tr-TR" sz="1400" b="1" kern="1200" dirty="0" smtClean="0">
                          <a:solidFill>
                            <a:srgbClr val="000000"/>
                          </a:solidFill>
                          <a:effectLst/>
                          <a:latin typeface="+mj-lt"/>
                          <a:ea typeface="Times New Roman"/>
                          <a:cs typeface="Arial"/>
                        </a:rPr>
                        <a:t>Mısır ile STA eki tarım tavizlerinin geliştirilmesine yönelik görüşmeler yarım kalmıştır.</a:t>
                      </a: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804106">
                <a:tc>
                  <a:txBody>
                    <a:bodyPr/>
                    <a:lstStyle/>
                    <a:p>
                      <a:pPr marL="0" marR="0" indent="0" algn="l" defTabSz="914400" rtl="0" eaLnBrk="1" fontAlgn="ctr" latinLnBrk="0" hangingPunct="1">
                        <a:lnSpc>
                          <a:spcPct val="115000"/>
                        </a:lnSpc>
                        <a:spcBef>
                          <a:spcPts val="0"/>
                        </a:spcBef>
                        <a:spcAft>
                          <a:spcPts val="0"/>
                        </a:spcAft>
                        <a:buClrTx/>
                        <a:buSzTx/>
                        <a:buFontTx/>
                        <a:buNone/>
                        <a:tabLst/>
                        <a:defRPr/>
                      </a:pPr>
                      <a:r>
                        <a:rPr lang="tr-TR" sz="1500" b="1" kern="1200" dirty="0" smtClean="0">
                          <a:solidFill>
                            <a:srgbClr val="000000"/>
                          </a:solidFill>
                          <a:effectLst/>
                          <a:latin typeface="+mn-lt"/>
                          <a:ea typeface="Times New Roman"/>
                          <a:cs typeface="Arial"/>
                        </a:rPr>
                        <a:t>Filistin</a:t>
                      </a:r>
                      <a:r>
                        <a:rPr lang="tr-TR" sz="1500" b="1" kern="1200" dirty="0" smtClean="0">
                          <a:solidFill>
                            <a:srgbClr val="000000"/>
                          </a:solidFill>
                          <a:effectLst/>
                          <a:latin typeface="Calibri"/>
                          <a:ea typeface="Times New Roman"/>
                          <a:cs typeface="Arial"/>
                        </a:rPr>
                        <a:t> </a:t>
                      </a:r>
                      <a:endParaRPr lang="tr-TR" sz="900" b="1" dirty="0">
                        <a:effectLst/>
                        <a:latin typeface="Calibri"/>
                        <a:ea typeface="Calibri"/>
                        <a:cs typeface="Times New Roman"/>
                      </a:endParaRPr>
                    </a:p>
                  </a:txBody>
                  <a:tcPr marL="72000"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400" b="1" kern="1200" dirty="0" smtClean="0">
                          <a:solidFill>
                            <a:srgbClr val="000000"/>
                          </a:solidFill>
                          <a:effectLst/>
                          <a:latin typeface="+mj-lt"/>
                          <a:ea typeface="Times New Roman"/>
                          <a:cs typeface="Arial"/>
                        </a:rPr>
                        <a:t>01.06.2005</a:t>
                      </a:r>
                      <a:endParaRPr lang="tr-TR" sz="1400" b="1" dirty="0">
                        <a:effectLst/>
                        <a:latin typeface="+mj-lt"/>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400" b="1" kern="1200" dirty="0" smtClean="0">
                          <a:solidFill>
                            <a:srgbClr val="000000"/>
                          </a:solidFill>
                          <a:effectLst/>
                          <a:latin typeface="+mn-lt"/>
                          <a:ea typeface="Times New Roman"/>
                          <a:cs typeface="Arial"/>
                        </a:rPr>
                        <a:t>01.06.2005</a:t>
                      </a:r>
                      <a:endParaRPr lang="tr-TR" sz="1400" b="1" kern="1200" dirty="0">
                        <a:solidFill>
                          <a:srgbClr val="000000"/>
                        </a:solidFill>
                        <a:effectLst/>
                        <a:latin typeface="+mn-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400" b="1" kern="1200" dirty="0" smtClean="0">
                          <a:solidFill>
                            <a:srgbClr val="000000"/>
                          </a:solidFill>
                          <a:effectLst/>
                          <a:latin typeface="+mj-lt"/>
                          <a:ea typeface="Times New Roman"/>
                          <a:cs typeface="Arial"/>
                        </a:rPr>
                        <a:t>8-9.1.2020 (III.)</a:t>
                      </a:r>
                      <a:endParaRPr lang="tr-TR" sz="1400" b="1" dirty="0">
                        <a:effectLst/>
                        <a:latin typeface="+mj-lt"/>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marR="0" indent="0" algn="just" defTabSz="914400" rtl="0" eaLnBrk="1" fontAlgn="auto" latinLnBrk="0" hangingPunct="1">
                        <a:lnSpc>
                          <a:spcPct val="115000"/>
                        </a:lnSpc>
                        <a:spcBef>
                          <a:spcPts val="0"/>
                        </a:spcBef>
                        <a:spcAft>
                          <a:spcPts val="0"/>
                        </a:spcAft>
                        <a:buClrTx/>
                        <a:buSzTx/>
                        <a:buFontTx/>
                        <a:buNone/>
                        <a:tabLst/>
                        <a:defRPr/>
                      </a:pPr>
                      <a:r>
                        <a:rPr lang="tr-TR" sz="1400" b="1" kern="1200" dirty="0" smtClean="0">
                          <a:solidFill>
                            <a:srgbClr val="000000"/>
                          </a:solidFill>
                          <a:effectLst/>
                          <a:latin typeface="+mj-lt"/>
                          <a:ea typeface="Times New Roman"/>
                          <a:cs typeface="Arial"/>
                        </a:rPr>
                        <a:t>III. Ortak Komite toplantısında </a:t>
                      </a:r>
                      <a:r>
                        <a:rPr lang="tr-TR" sz="1400" b="1" kern="1200" baseline="0" dirty="0" smtClean="0">
                          <a:solidFill>
                            <a:srgbClr val="000000"/>
                          </a:solidFill>
                          <a:effectLst/>
                          <a:latin typeface="+mj-lt"/>
                          <a:ea typeface="Times New Roman"/>
                          <a:cs typeface="Arial"/>
                        </a:rPr>
                        <a:t>Filistin hurması için tanınan tarife kontenjanı 3.000 tona çıkarılmıştır.</a:t>
                      </a:r>
                      <a:endParaRPr lang="tr-TR" sz="1400" b="1" kern="1200" dirty="0">
                        <a:solidFill>
                          <a:srgbClr val="000000"/>
                        </a:solidFill>
                        <a:effectLst/>
                        <a:latin typeface="+mj-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863825">
                <a:tc>
                  <a:txBody>
                    <a:bodyPr/>
                    <a:lstStyle/>
                    <a:p>
                      <a:pPr algn="l" fontAlgn="ctr">
                        <a:lnSpc>
                          <a:spcPct val="115000"/>
                        </a:lnSpc>
                        <a:spcAft>
                          <a:spcPts val="0"/>
                        </a:spcAft>
                      </a:pPr>
                      <a:r>
                        <a:rPr lang="tr-TR" sz="1500" b="1" kern="1200" dirty="0" smtClean="0">
                          <a:solidFill>
                            <a:srgbClr val="000000"/>
                          </a:solidFill>
                          <a:effectLst/>
                          <a:latin typeface="+mn-lt"/>
                          <a:ea typeface="Times New Roman"/>
                          <a:cs typeface="Arial"/>
                        </a:rPr>
                        <a:t>İsrail</a:t>
                      </a:r>
                      <a:endParaRPr lang="tr-TR" sz="900" b="1" dirty="0">
                        <a:effectLst/>
                        <a:latin typeface="Calibri"/>
                        <a:ea typeface="Calibri"/>
                        <a:cs typeface="Times New Roman"/>
                      </a:endParaRPr>
                    </a:p>
                  </a:txBody>
                  <a:tcPr marL="72000"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400" b="1" kern="1200" dirty="0" smtClean="0">
                          <a:solidFill>
                            <a:srgbClr val="000000"/>
                          </a:solidFill>
                          <a:effectLst/>
                          <a:latin typeface="+mj-lt"/>
                          <a:ea typeface="Times New Roman"/>
                          <a:cs typeface="Arial"/>
                        </a:rPr>
                        <a:t> 01.05.1997 </a:t>
                      </a:r>
                      <a:r>
                        <a:rPr lang="tr-TR" sz="1400" b="1" kern="1200" dirty="0">
                          <a:solidFill>
                            <a:srgbClr val="000000"/>
                          </a:solidFill>
                          <a:effectLst/>
                          <a:latin typeface="+mj-lt"/>
                          <a:ea typeface="Times New Roman"/>
                          <a:cs typeface="Arial"/>
                        </a:rPr>
                        <a:t> </a:t>
                      </a:r>
                      <a:endParaRPr lang="tr-TR" sz="1400" b="1" dirty="0">
                        <a:effectLst/>
                        <a:latin typeface="+mj-lt"/>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400" b="1" kern="1200" dirty="0" smtClean="0">
                          <a:solidFill>
                            <a:srgbClr val="000000"/>
                          </a:solidFill>
                          <a:effectLst/>
                          <a:latin typeface="+mn-lt"/>
                          <a:ea typeface="Times New Roman"/>
                          <a:cs typeface="Arial"/>
                        </a:rPr>
                        <a:t>01.01.2000</a:t>
                      </a:r>
                      <a:endParaRPr lang="tr-TR" sz="1400" b="1" kern="1200" dirty="0">
                        <a:solidFill>
                          <a:srgbClr val="000000"/>
                        </a:solidFill>
                        <a:effectLst/>
                        <a:latin typeface="+mn-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400" b="1" kern="1200" dirty="0" smtClean="0">
                          <a:solidFill>
                            <a:srgbClr val="000000"/>
                          </a:solidFill>
                          <a:effectLst/>
                          <a:latin typeface="+mj-lt"/>
                          <a:ea typeface="Times New Roman"/>
                          <a:cs typeface="Arial"/>
                        </a:rPr>
                        <a:t>6.7.2009 (VIII.) </a:t>
                      </a:r>
                      <a:r>
                        <a:rPr lang="tr-TR" sz="1400" b="1" kern="1200" dirty="0">
                          <a:solidFill>
                            <a:srgbClr val="000000"/>
                          </a:solidFill>
                          <a:effectLst/>
                          <a:latin typeface="+mj-lt"/>
                          <a:ea typeface="Times New Roman"/>
                          <a:cs typeface="Arial"/>
                        </a:rPr>
                        <a:t> </a:t>
                      </a:r>
                      <a:endParaRPr lang="tr-TR" sz="1400" b="1" dirty="0">
                        <a:effectLst/>
                        <a:latin typeface="+mj-lt"/>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algn="just">
                        <a:lnSpc>
                          <a:spcPct val="115000"/>
                        </a:lnSpc>
                      </a:pPr>
                      <a:r>
                        <a:rPr lang="tr-TR" sz="1400" b="1" kern="1200" dirty="0" smtClean="0">
                          <a:solidFill>
                            <a:srgbClr val="000000"/>
                          </a:solidFill>
                          <a:effectLst/>
                          <a:latin typeface="+mj-lt"/>
                          <a:ea typeface="Times New Roman"/>
                          <a:cs typeface="Arial"/>
                        </a:rPr>
                        <a:t>Ortak Komite’nin toplanması halinde İsrail ile  </a:t>
                      </a:r>
                      <a:r>
                        <a:rPr lang="tr-TR" sz="1400" b="1" kern="1200" dirty="0" err="1" smtClean="0">
                          <a:solidFill>
                            <a:srgbClr val="000000"/>
                          </a:solidFill>
                          <a:effectLst/>
                          <a:latin typeface="+mj-lt"/>
                          <a:ea typeface="Times New Roman"/>
                          <a:cs typeface="Arial"/>
                        </a:rPr>
                        <a:t>STA’nın</a:t>
                      </a:r>
                      <a:r>
                        <a:rPr lang="tr-TR" sz="1400" b="1" kern="1200" dirty="0" smtClean="0">
                          <a:solidFill>
                            <a:srgbClr val="000000"/>
                          </a:solidFill>
                          <a:effectLst/>
                          <a:latin typeface="+mj-lt"/>
                          <a:ea typeface="Times New Roman"/>
                          <a:cs typeface="Arial"/>
                        </a:rPr>
                        <a:t> güncellenmesi imkanı araştırılabilecektir.</a:t>
                      </a:r>
                      <a:endParaRPr lang="tr-TR" sz="1400" b="1" kern="1200" dirty="0">
                        <a:solidFill>
                          <a:srgbClr val="000000"/>
                        </a:solidFill>
                        <a:effectLst/>
                        <a:latin typeface="+mj-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pic>
        <p:nvPicPr>
          <p:cNvPr id="11" name="Picture 2" descr="C:\Users\Cüneyit Saçaklı\Desktop\water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260294"/>
            <a:ext cx="1174022" cy="7204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turkeydiscoverthepotential.com/Content/img/DPotenti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6858" y="450974"/>
            <a:ext cx="1152128" cy="50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39338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pPr>
              <a:defRPr/>
            </a:pPr>
            <a:fld id="{346C779E-0AAF-484D-A0CC-7BF578EA6BFC}" type="slidenum">
              <a:rPr lang="en-US" smtClean="0"/>
              <a:pPr>
                <a:defRPr/>
              </a:pPr>
              <a:t>13</a:t>
            </a:fld>
            <a:endParaRPr lang="en-US" dirty="0"/>
          </a:p>
        </p:txBody>
      </p:sp>
      <p:pic>
        <p:nvPicPr>
          <p:cNvPr id="9" name="Resim 8"/>
          <p:cNvPicPr>
            <a:picLocks noChangeAspect="1"/>
          </p:cNvPicPr>
          <p:nvPr/>
        </p:nvPicPr>
        <p:blipFill>
          <a:blip r:embed="rId3"/>
          <a:stretch>
            <a:fillRect/>
          </a:stretch>
        </p:blipFill>
        <p:spPr>
          <a:xfrm>
            <a:off x="179512" y="188410"/>
            <a:ext cx="1944216" cy="792549"/>
          </a:xfrm>
          <a:prstGeom prst="rect">
            <a:avLst/>
          </a:prstGeom>
        </p:spPr>
      </p:pic>
      <p:sp>
        <p:nvSpPr>
          <p:cNvPr id="8" name="Rectangle 3"/>
          <p:cNvSpPr>
            <a:spLocks noChangeArrowheads="1"/>
          </p:cNvSpPr>
          <p:nvPr/>
        </p:nvSpPr>
        <p:spPr bwMode="auto">
          <a:xfrm>
            <a:off x="107504" y="944427"/>
            <a:ext cx="8766085" cy="492443"/>
          </a:xfrm>
          <a:prstGeom prst="rect">
            <a:avLst/>
          </a:prstGeom>
          <a:noFill/>
          <a:ln w="9525">
            <a:noFill/>
            <a:miter lim="800000"/>
            <a:headEnd/>
            <a:tailEnd/>
          </a:ln>
        </p:spPr>
        <p:txBody>
          <a:bodyPr wrap="square">
            <a:spAutoFit/>
          </a:bodyPr>
          <a:lstStyle/>
          <a:p>
            <a:pPr algn="ctr"/>
            <a:r>
              <a:rPr lang="tr-TR" sz="2600" b="1" dirty="0" smtClean="0">
                <a:solidFill>
                  <a:srgbClr val="FF0000"/>
                </a:solidFill>
                <a:latin typeface="Calibri" pitchFamily="34" charset="0"/>
              </a:rPr>
              <a:t>Yürürlükteki </a:t>
            </a:r>
            <a:r>
              <a:rPr lang="tr-TR" sz="2600" b="1" dirty="0">
                <a:solidFill>
                  <a:srgbClr val="FF0000"/>
                </a:solidFill>
                <a:latin typeface="Calibri" pitchFamily="34" charset="0"/>
              </a:rPr>
              <a:t>ve Müzakereleri Tamamlanan </a:t>
            </a:r>
            <a:r>
              <a:rPr lang="tr-TR" sz="2600" b="1" dirty="0" smtClean="0">
                <a:solidFill>
                  <a:srgbClr val="FF0000"/>
                </a:solidFill>
                <a:latin typeface="Calibri" pitchFamily="34" charset="0"/>
              </a:rPr>
              <a:t>MENA </a:t>
            </a:r>
            <a:r>
              <a:rPr lang="tr-TR" sz="2600" b="1" dirty="0" err="1" smtClean="0">
                <a:solidFill>
                  <a:srgbClr val="FF0000"/>
                </a:solidFill>
                <a:latin typeface="Calibri" pitchFamily="34" charset="0"/>
              </a:rPr>
              <a:t>STA’ları</a:t>
            </a:r>
            <a:r>
              <a:rPr lang="tr-TR" sz="2600" b="1" dirty="0" smtClean="0">
                <a:solidFill>
                  <a:srgbClr val="FF0000"/>
                </a:solidFill>
                <a:latin typeface="Calibri" pitchFamily="34" charset="0"/>
              </a:rPr>
              <a:t>-II</a:t>
            </a:r>
            <a:endParaRPr lang="tr-TR" sz="2600" b="1" dirty="0">
              <a:solidFill>
                <a:srgbClr val="FF0000"/>
              </a:solidFill>
              <a:latin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3350409031"/>
              </p:ext>
            </p:extLst>
          </p:nvPr>
        </p:nvGraphicFramePr>
        <p:xfrm>
          <a:off x="467545" y="1472117"/>
          <a:ext cx="7776864" cy="4942061"/>
        </p:xfrm>
        <a:graphic>
          <a:graphicData uri="http://schemas.openxmlformats.org/drawingml/2006/table">
            <a:tbl>
              <a:tblPr firstRow="1" bandRow="1"/>
              <a:tblGrid>
                <a:gridCol w="807715">
                  <a:extLst>
                    <a:ext uri="{9D8B030D-6E8A-4147-A177-3AD203B41FA5}">
                      <a16:colId xmlns:a16="http://schemas.microsoft.com/office/drawing/2014/main" xmlns="" val="20000"/>
                    </a:ext>
                  </a:extLst>
                </a:gridCol>
                <a:gridCol w="943089">
                  <a:extLst>
                    <a:ext uri="{9D8B030D-6E8A-4147-A177-3AD203B41FA5}">
                      <a16:colId xmlns:a16="http://schemas.microsoft.com/office/drawing/2014/main" xmlns="" val="20001"/>
                    </a:ext>
                  </a:extLst>
                </a:gridCol>
                <a:gridCol w="1198991">
                  <a:extLst>
                    <a:ext uri="{9D8B030D-6E8A-4147-A177-3AD203B41FA5}">
                      <a16:colId xmlns:a16="http://schemas.microsoft.com/office/drawing/2014/main" xmlns="" val="20002"/>
                    </a:ext>
                  </a:extLst>
                </a:gridCol>
                <a:gridCol w="1766934">
                  <a:extLst>
                    <a:ext uri="{9D8B030D-6E8A-4147-A177-3AD203B41FA5}">
                      <a16:colId xmlns:a16="http://schemas.microsoft.com/office/drawing/2014/main" xmlns="" val="20003"/>
                    </a:ext>
                  </a:extLst>
                </a:gridCol>
                <a:gridCol w="3060135">
                  <a:extLst>
                    <a:ext uri="{9D8B030D-6E8A-4147-A177-3AD203B41FA5}">
                      <a16:colId xmlns:a16="http://schemas.microsoft.com/office/drawing/2014/main" xmlns="" val="20004"/>
                    </a:ext>
                  </a:extLst>
                </a:gridCol>
              </a:tblGrid>
              <a:tr h="781777">
                <a:tc>
                  <a:txBody>
                    <a:bodyPr/>
                    <a:lstStyle/>
                    <a:p>
                      <a:pPr algn="ctr" fontAlgn="ctr">
                        <a:lnSpc>
                          <a:spcPct val="115000"/>
                        </a:lnSpc>
                        <a:spcAft>
                          <a:spcPts val="0"/>
                        </a:spcAft>
                      </a:pPr>
                      <a:r>
                        <a:rPr lang="tr-TR" sz="1600" b="1" kern="1200" dirty="0" smtClean="0">
                          <a:solidFill>
                            <a:srgbClr val="000000"/>
                          </a:solidFill>
                          <a:effectLst/>
                          <a:latin typeface="Calibri"/>
                          <a:ea typeface="Times New Roman"/>
                          <a:cs typeface="Arial"/>
                        </a:rPr>
                        <a:t>Ülke</a:t>
                      </a:r>
                      <a:endParaRPr lang="tr-TR" sz="1600" dirty="0">
                        <a:effectLst/>
                        <a:latin typeface="Calibri"/>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smtClean="0">
                          <a:solidFill>
                            <a:srgbClr val="000000"/>
                          </a:solidFill>
                          <a:effectLst/>
                          <a:latin typeface="Calibri"/>
                          <a:ea typeface="Times New Roman"/>
                          <a:cs typeface="Arial"/>
                        </a:rPr>
                        <a:t>Yürürlük </a:t>
                      </a:r>
                      <a:r>
                        <a:rPr lang="tr-TR" sz="1600" b="1" kern="1200" dirty="0">
                          <a:solidFill>
                            <a:srgbClr val="000000"/>
                          </a:solidFill>
                          <a:effectLst/>
                          <a:latin typeface="Calibri"/>
                          <a:ea typeface="Times New Roman"/>
                          <a:cs typeface="Arial"/>
                        </a:rPr>
                        <a:t>Tarihi</a:t>
                      </a:r>
                      <a:endParaRPr lang="tr-TR" sz="1600" dirty="0">
                        <a:effectLst/>
                        <a:latin typeface="Calibri"/>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a:solidFill>
                            <a:srgbClr val="000000"/>
                          </a:solidFill>
                          <a:effectLst/>
                          <a:latin typeface="Calibri"/>
                          <a:ea typeface="Times New Roman"/>
                          <a:cs typeface="Arial"/>
                        </a:rPr>
                        <a:t>Sanayi </a:t>
                      </a:r>
                      <a:endParaRPr lang="tr-TR" sz="1600" dirty="0">
                        <a:effectLst/>
                        <a:latin typeface="Calibri"/>
                        <a:ea typeface="Calibri"/>
                        <a:cs typeface="Times New Roman"/>
                      </a:endParaRPr>
                    </a:p>
                    <a:p>
                      <a:pPr algn="ctr" fontAlgn="ctr">
                        <a:lnSpc>
                          <a:spcPct val="115000"/>
                        </a:lnSpc>
                        <a:spcAft>
                          <a:spcPts val="0"/>
                        </a:spcAft>
                      </a:pPr>
                      <a:r>
                        <a:rPr lang="tr-TR" sz="1600" b="1" kern="1200" dirty="0" smtClean="0">
                          <a:solidFill>
                            <a:srgbClr val="000000"/>
                          </a:solidFill>
                          <a:effectLst/>
                          <a:latin typeface="Calibri"/>
                          <a:ea typeface="Times New Roman"/>
                          <a:cs typeface="Arial"/>
                        </a:rPr>
                        <a:t>Takvimi</a:t>
                      </a:r>
                    </a:p>
                    <a:p>
                      <a:pPr algn="ctr" fontAlgn="ctr">
                        <a:lnSpc>
                          <a:spcPct val="115000"/>
                        </a:lnSpc>
                        <a:spcAft>
                          <a:spcPts val="0"/>
                        </a:spcAft>
                      </a:pPr>
                      <a:r>
                        <a:rPr lang="tr-TR" sz="1600" b="1" kern="1200" dirty="0" smtClean="0">
                          <a:solidFill>
                            <a:srgbClr val="000000"/>
                          </a:solidFill>
                          <a:effectLst/>
                          <a:latin typeface="Calibri"/>
                          <a:ea typeface="Calibri"/>
                          <a:cs typeface="Arial"/>
                        </a:rPr>
                        <a:t>(en</a:t>
                      </a:r>
                      <a:r>
                        <a:rPr lang="tr-TR" sz="1600" b="1" kern="1200" baseline="0" dirty="0" smtClean="0">
                          <a:solidFill>
                            <a:srgbClr val="000000"/>
                          </a:solidFill>
                          <a:effectLst/>
                          <a:latin typeface="Calibri"/>
                          <a:ea typeface="Calibri"/>
                          <a:cs typeface="Arial"/>
                        </a:rPr>
                        <a:t> geç)</a:t>
                      </a:r>
                      <a:endParaRPr lang="tr-TR" sz="1600" dirty="0">
                        <a:effectLst/>
                        <a:latin typeface="Calibri"/>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smtClean="0">
                          <a:solidFill>
                            <a:srgbClr val="000000"/>
                          </a:solidFill>
                          <a:effectLst/>
                          <a:latin typeface="Calibri"/>
                          <a:ea typeface="Times New Roman"/>
                          <a:cs typeface="Arial"/>
                        </a:rPr>
                        <a:t>Son Ortak Komite</a:t>
                      </a:r>
                      <a:r>
                        <a:rPr lang="tr-TR" sz="1600" b="1" kern="1200" baseline="0" dirty="0" smtClean="0">
                          <a:solidFill>
                            <a:srgbClr val="000000"/>
                          </a:solidFill>
                          <a:effectLst/>
                          <a:latin typeface="Calibri"/>
                          <a:ea typeface="Times New Roman"/>
                          <a:cs typeface="Arial"/>
                        </a:rPr>
                        <a:t> Toplantısı</a:t>
                      </a:r>
                      <a:endParaRPr lang="tr-TR" sz="1600" dirty="0">
                        <a:effectLst/>
                        <a:latin typeface="Calibri"/>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a:solidFill>
                            <a:srgbClr val="000000"/>
                          </a:solidFill>
                          <a:effectLst/>
                          <a:latin typeface="Calibri"/>
                          <a:ea typeface="Times New Roman"/>
                          <a:cs typeface="Arial"/>
                        </a:rPr>
                        <a:t>Gündemdeki </a:t>
                      </a:r>
                      <a:br>
                        <a:rPr lang="tr-TR" sz="1600" b="1" kern="1200" dirty="0">
                          <a:solidFill>
                            <a:srgbClr val="000000"/>
                          </a:solidFill>
                          <a:effectLst/>
                          <a:latin typeface="Calibri"/>
                          <a:ea typeface="Times New Roman"/>
                          <a:cs typeface="Arial"/>
                        </a:rPr>
                      </a:br>
                      <a:r>
                        <a:rPr lang="tr-TR" sz="1600" b="1" kern="1200" dirty="0">
                          <a:solidFill>
                            <a:srgbClr val="000000"/>
                          </a:solidFill>
                          <a:effectLst/>
                          <a:latin typeface="Calibri"/>
                          <a:ea typeface="Times New Roman"/>
                          <a:cs typeface="Arial"/>
                        </a:rPr>
                        <a:t>Konular</a:t>
                      </a:r>
                      <a:endParaRPr lang="tr-TR" sz="1600" dirty="0">
                        <a:effectLst/>
                        <a:latin typeface="Calibri"/>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31484">
                <a:tc>
                  <a:txBody>
                    <a:bodyPr/>
                    <a:lstStyle/>
                    <a:p>
                      <a:pPr marL="0" marR="0" indent="0" algn="l" defTabSz="914400" rtl="0" eaLnBrk="1" fontAlgn="ctr" latinLnBrk="0" hangingPunct="1">
                        <a:lnSpc>
                          <a:spcPct val="115000"/>
                        </a:lnSpc>
                        <a:spcBef>
                          <a:spcPts val="0"/>
                        </a:spcBef>
                        <a:spcAft>
                          <a:spcPts val="0"/>
                        </a:spcAft>
                        <a:buClrTx/>
                        <a:buSzTx/>
                        <a:buFontTx/>
                        <a:buNone/>
                        <a:tabLst/>
                        <a:defRPr/>
                      </a:pPr>
                      <a:r>
                        <a:rPr lang="tr-TR" sz="1500" b="1" kern="1200" dirty="0" smtClean="0">
                          <a:solidFill>
                            <a:srgbClr val="000000"/>
                          </a:solidFill>
                          <a:effectLst/>
                          <a:latin typeface="+mn-lt"/>
                          <a:ea typeface="Calibri"/>
                          <a:cs typeface="Arial"/>
                        </a:rPr>
                        <a:t>Lübnan</a:t>
                      </a:r>
                      <a:endParaRPr lang="tr-TR" sz="900" b="1" dirty="0" smtClean="0">
                        <a:effectLst/>
                        <a:latin typeface="+mn-lt"/>
                        <a:ea typeface="Calibri"/>
                        <a:cs typeface="Times New Roman"/>
                      </a:endParaRPr>
                    </a:p>
                  </a:txBody>
                  <a:tcPr marL="72000"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smtClean="0">
                          <a:solidFill>
                            <a:srgbClr val="000000"/>
                          </a:solidFill>
                          <a:effectLst/>
                          <a:latin typeface="+mj-lt"/>
                          <a:ea typeface="Times New Roman"/>
                          <a:cs typeface="Arial"/>
                        </a:rPr>
                        <a:t>2010 İmza</a:t>
                      </a:r>
                      <a:r>
                        <a:rPr lang="tr-TR" sz="1600" b="1" kern="1200" dirty="0">
                          <a:solidFill>
                            <a:srgbClr val="000000"/>
                          </a:solidFill>
                          <a:effectLst/>
                          <a:latin typeface="+mj-lt"/>
                          <a:ea typeface="Times New Roman"/>
                          <a:cs typeface="Arial"/>
                        </a:rPr>
                        <a:t> </a:t>
                      </a:r>
                      <a:endParaRPr lang="tr-TR" sz="1600" b="1" dirty="0">
                        <a:effectLst/>
                        <a:latin typeface="+mj-lt"/>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smtClean="0">
                          <a:solidFill>
                            <a:srgbClr val="000000"/>
                          </a:solidFill>
                          <a:effectLst/>
                          <a:latin typeface="+mn-lt"/>
                          <a:ea typeface="Times New Roman"/>
                          <a:cs typeface="Arial"/>
                        </a:rPr>
                        <a:t>01.01.2020</a:t>
                      </a:r>
                      <a:endParaRPr lang="tr-TR" sz="1600" b="1" kern="1200" dirty="0">
                        <a:solidFill>
                          <a:srgbClr val="000000"/>
                        </a:solidFill>
                        <a:effectLst/>
                        <a:latin typeface="+mn-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smtClean="0">
                          <a:solidFill>
                            <a:srgbClr val="000000"/>
                          </a:solidFill>
                          <a:effectLst/>
                          <a:latin typeface="+mj-lt"/>
                          <a:ea typeface="Times New Roman"/>
                          <a:cs typeface="Arial"/>
                        </a:rPr>
                        <a:t>------</a:t>
                      </a:r>
                      <a:r>
                        <a:rPr lang="tr-TR" sz="1600" b="1" kern="1200" dirty="0">
                          <a:solidFill>
                            <a:srgbClr val="000000"/>
                          </a:solidFill>
                          <a:effectLst/>
                          <a:latin typeface="+mj-lt"/>
                          <a:ea typeface="Times New Roman"/>
                          <a:cs typeface="Arial"/>
                        </a:rPr>
                        <a:t> </a:t>
                      </a:r>
                      <a:endParaRPr lang="tr-TR" sz="1600" b="1" dirty="0">
                        <a:effectLst/>
                        <a:latin typeface="+mj-lt"/>
                        <a:ea typeface="Calibri"/>
                        <a:cs typeface="Times New Roman"/>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marR="0" indent="0" algn="just" defTabSz="914400" rtl="0" eaLnBrk="1" fontAlgn="ctr" latinLnBrk="0" hangingPunct="1">
                        <a:lnSpc>
                          <a:spcPct val="115000"/>
                        </a:lnSpc>
                        <a:spcBef>
                          <a:spcPts val="0"/>
                        </a:spcBef>
                        <a:spcAft>
                          <a:spcPts val="0"/>
                        </a:spcAft>
                        <a:buClrTx/>
                        <a:buSzTx/>
                        <a:buFontTx/>
                        <a:buNone/>
                        <a:tabLst/>
                        <a:defRPr/>
                      </a:pPr>
                      <a:r>
                        <a:rPr lang="tr-TR" sz="1600" b="1" kern="1200" dirty="0" err="1" smtClean="0">
                          <a:solidFill>
                            <a:srgbClr val="000000"/>
                          </a:solidFill>
                          <a:effectLst/>
                          <a:latin typeface="+mj-lt"/>
                          <a:ea typeface="Times New Roman"/>
                          <a:cs typeface="Arial"/>
                        </a:rPr>
                        <a:t>STA’nın</a:t>
                      </a:r>
                      <a:r>
                        <a:rPr lang="tr-TR" sz="1600" b="1" kern="1200" dirty="0" smtClean="0">
                          <a:solidFill>
                            <a:srgbClr val="000000"/>
                          </a:solidFill>
                          <a:effectLst/>
                          <a:latin typeface="+mj-lt"/>
                          <a:ea typeface="Times New Roman"/>
                          <a:cs typeface="Arial"/>
                        </a:rPr>
                        <a:t> Lübnan parlamentosunda</a:t>
                      </a:r>
                      <a:r>
                        <a:rPr lang="tr-TR" sz="1600" b="1" kern="1200" baseline="0" dirty="0" smtClean="0">
                          <a:solidFill>
                            <a:srgbClr val="000000"/>
                          </a:solidFill>
                          <a:effectLst/>
                          <a:latin typeface="+mj-lt"/>
                          <a:ea typeface="Times New Roman"/>
                          <a:cs typeface="Arial"/>
                        </a:rPr>
                        <a:t> onaylanması beklenmektedir.</a:t>
                      </a:r>
                      <a:endParaRPr lang="tr-TR" sz="1600" b="1" kern="1200" dirty="0" smtClean="0">
                        <a:solidFill>
                          <a:srgbClr val="000000"/>
                        </a:solidFill>
                        <a:effectLst/>
                        <a:latin typeface="+mj-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05553">
                <a:tc>
                  <a:txBody>
                    <a:bodyPr/>
                    <a:lstStyle/>
                    <a:p>
                      <a:pPr marL="0" marR="0" indent="0" algn="l" defTabSz="914400" rtl="0" eaLnBrk="1" fontAlgn="ctr" latinLnBrk="0" hangingPunct="1">
                        <a:lnSpc>
                          <a:spcPct val="115000"/>
                        </a:lnSpc>
                        <a:spcBef>
                          <a:spcPts val="0"/>
                        </a:spcBef>
                        <a:spcAft>
                          <a:spcPts val="0"/>
                        </a:spcAft>
                        <a:buClrTx/>
                        <a:buSzTx/>
                        <a:buFontTx/>
                        <a:buNone/>
                        <a:tabLst/>
                        <a:defRPr/>
                      </a:pPr>
                      <a:r>
                        <a:rPr lang="tr-TR" sz="1500" b="1" kern="1200" dirty="0" smtClean="0">
                          <a:solidFill>
                            <a:srgbClr val="000000"/>
                          </a:solidFill>
                          <a:effectLst/>
                          <a:latin typeface="+mn-lt"/>
                          <a:ea typeface="Times New Roman"/>
                          <a:cs typeface="Arial"/>
                        </a:rPr>
                        <a:t>Tunus</a:t>
                      </a:r>
                    </a:p>
                  </a:txBody>
                  <a:tcPr marL="72000"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smtClean="0">
                          <a:solidFill>
                            <a:srgbClr val="000000"/>
                          </a:solidFill>
                          <a:effectLst/>
                          <a:latin typeface="+mj-lt"/>
                          <a:ea typeface="Times New Roman"/>
                          <a:cs typeface="Arial"/>
                        </a:rPr>
                        <a:t>01.07.2005</a:t>
                      </a:r>
                      <a:endParaRPr lang="tr-TR" sz="1600" b="1" kern="1200" dirty="0">
                        <a:solidFill>
                          <a:srgbClr val="000000"/>
                        </a:solidFill>
                        <a:effectLst/>
                        <a:latin typeface="+mj-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smtClean="0">
                          <a:solidFill>
                            <a:srgbClr val="000000"/>
                          </a:solidFill>
                          <a:effectLst/>
                          <a:latin typeface="+mn-lt"/>
                          <a:ea typeface="Times New Roman"/>
                          <a:cs typeface="Arial"/>
                        </a:rPr>
                        <a:t>01.07.2014</a:t>
                      </a:r>
                      <a:endParaRPr lang="tr-TR" sz="1600" b="1" kern="1200" dirty="0">
                        <a:solidFill>
                          <a:srgbClr val="000000"/>
                        </a:solidFill>
                        <a:effectLst/>
                        <a:latin typeface="+mn-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smtClean="0">
                          <a:solidFill>
                            <a:srgbClr val="000000"/>
                          </a:solidFill>
                          <a:effectLst/>
                          <a:latin typeface="+mj-lt"/>
                          <a:ea typeface="Times New Roman"/>
                          <a:cs typeface="Arial"/>
                        </a:rPr>
                        <a:t>17-18.12.2017 (II.)</a:t>
                      </a:r>
                      <a:endParaRPr lang="tr-TR" sz="1600" b="1" kern="1200" dirty="0">
                        <a:solidFill>
                          <a:srgbClr val="000000"/>
                        </a:solidFill>
                        <a:effectLst/>
                        <a:latin typeface="+mj-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lnSpc>
                          <a:spcPct val="115000"/>
                        </a:lnSpc>
                        <a:spcAft>
                          <a:spcPts val="0"/>
                        </a:spcAft>
                      </a:pPr>
                      <a:r>
                        <a:rPr lang="tr-TR" sz="1600" b="1" kern="1200" dirty="0" smtClean="0">
                          <a:solidFill>
                            <a:srgbClr val="000000"/>
                          </a:solidFill>
                          <a:effectLst/>
                          <a:latin typeface="+mj-lt"/>
                          <a:ea typeface="Times New Roman"/>
                          <a:cs typeface="Arial"/>
                        </a:rPr>
                        <a:t>Tunus, 1 Ocak 2018 tarihinden itibaren STA eki Liste II kapsamı Türkiye menşeli ürünlerden 33, 34, 40, 48, 61, 62, 63, 64, 72, 76, 84, 85 fasıllarında yer alan 967 ürün için cari </a:t>
                      </a:r>
                      <a:r>
                        <a:rPr lang="tr-TR" sz="1600" b="1" kern="1200" dirty="0" err="1" smtClean="0">
                          <a:solidFill>
                            <a:srgbClr val="000000"/>
                          </a:solidFill>
                          <a:effectLst/>
                          <a:latin typeface="+mj-lt"/>
                          <a:ea typeface="Times New Roman"/>
                          <a:cs typeface="Arial"/>
                        </a:rPr>
                        <a:t>MFN’in</a:t>
                      </a:r>
                      <a:r>
                        <a:rPr lang="tr-TR" sz="1600" b="1" kern="1200" dirty="0" smtClean="0">
                          <a:solidFill>
                            <a:srgbClr val="000000"/>
                          </a:solidFill>
                          <a:effectLst/>
                          <a:latin typeface="+mj-lt"/>
                          <a:ea typeface="Times New Roman"/>
                          <a:cs typeface="Arial"/>
                        </a:rPr>
                        <a:t> %90’ı oranında istisnai gümrük vergisi uygulamaktadır.  </a:t>
                      </a: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22980">
                <a:tc>
                  <a:txBody>
                    <a:bodyPr/>
                    <a:lstStyle/>
                    <a:p>
                      <a:pPr marL="0" marR="0" indent="0" algn="l" defTabSz="914400" rtl="0" eaLnBrk="1" fontAlgn="ctr" latinLnBrk="0" hangingPunct="1">
                        <a:lnSpc>
                          <a:spcPct val="115000"/>
                        </a:lnSpc>
                        <a:spcBef>
                          <a:spcPts val="0"/>
                        </a:spcBef>
                        <a:spcAft>
                          <a:spcPts val="0"/>
                        </a:spcAft>
                        <a:buClrTx/>
                        <a:buSzTx/>
                        <a:buFontTx/>
                        <a:buNone/>
                        <a:tabLst/>
                        <a:defRPr/>
                      </a:pPr>
                      <a:r>
                        <a:rPr lang="tr-TR" sz="1500" b="1" kern="1200" dirty="0" smtClean="0">
                          <a:solidFill>
                            <a:srgbClr val="000000"/>
                          </a:solidFill>
                          <a:effectLst/>
                          <a:latin typeface="+mn-lt"/>
                          <a:ea typeface="Times New Roman"/>
                          <a:cs typeface="Arial"/>
                        </a:rPr>
                        <a:t>Suriye</a:t>
                      </a:r>
                    </a:p>
                  </a:txBody>
                  <a:tcPr marL="72000"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smtClean="0">
                          <a:solidFill>
                            <a:srgbClr val="000000"/>
                          </a:solidFill>
                          <a:effectLst/>
                          <a:latin typeface="+mj-lt"/>
                          <a:ea typeface="Times New Roman"/>
                          <a:cs typeface="Arial"/>
                        </a:rPr>
                        <a:t>01.01.2007</a:t>
                      </a:r>
                      <a:endParaRPr lang="tr-TR" sz="1600" b="1" kern="1200" dirty="0">
                        <a:solidFill>
                          <a:srgbClr val="000000"/>
                        </a:solidFill>
                        <a:effectLst/>
                        <a:latin typeface="+mj-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smtClean="0">
                          <a:solidFill>
                            <a:srgbClr val="000000"/>
                          </a:solidFill>
                          <a:effectLst/>
                          <a:latin typeface="+mn-lt"/>
                          <a:ea typeface="Times New Roman"/>
                          <a:cs typeface="Arial"/>
                        </a:rPr>
                        <a:t>01.01.2019</a:t>
                      </a:r>
                      <a:endParaRPr lang="tr-TR" sz="1600" b="1" kern="1200" dirty="0">
                        <a:solidFill>
                          <a:srgbClr val="000000"/>
                        </a:solidFill>
                        <a:effectLst/>
                        <a:latin typeface="+mn-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smtClean="0">
                          <a:solidFill>
                            <a:srgbClr val="000000"/>
                          </a:solidFill>
                          <a:effectLst/>
                          <a:latin typeface="+mj-lt"/>
                          <a:ea typeface="Times New Roman"/>
                          <a:cs typeface="Arial"/>
                        </a:rPr>
                        <a:t>28-30.5.2011 (V.)</a:t>
                      </a:r>
                      <a:endParaRPr lang="tr-TR" sz="1600" b="1" kern="1200" dirty="0">
                        <a:solidFill>
                          <a:srgbClr val="000000"/>
                        </a:solidFill>
                        <a:effectLst/>
                        <a:latin typeface="+mj-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marR="0" indent="0" algn="just" defTabSz="914400" rtl="0" eaLnBrk="1" fontAlgn="ctr" latinLnBrk="0" hangingPunct="1">
                        <a:lnSpc>
                          <a:spcPct val="115000"/>
                        </a:lnSpc>
                        <a:spcBef>
                          <a:spcPts val="0"/>
                        </a:spcBef>
                        <a:spcAft>
                          <a:spcPts val="0"/>
                        </a:spcAft>
                        <a:buClrTx/>
                        <a:buSzTx/>
                        <a:buFontTx/>
                        <a:buNone/>
                        <a:tabLst/>
                        <a:defRPr/>
                      </a:pPr>
                      <a:r>
                        <a:rPr lang="tr-TR" sz="1600" b="1" kern="1200" baseline="0" dirty="0" smtClean="0">
                          <a:solidFill>
                            <a:srgbClr val="000000"/>
                          </a:solidFill>
                          <a:effectLst/>
                          <a:latin typeface="+mj-lt"/>
                          <a:ea typeface="Times New Roman"/>
                          <a:cs typeface="Arial"/>
                        </a:rPr>
                        <a:t>Suriye ile STA 14 Aralık </a:t>
                      </a:r>
                      <a:r>
                        <a:rPr lang="tr-TR" sz="1600" b="1" kern="1200" dirty="0" smtClean="0">
                          <a:solidFill>
                            <a:srgbClr val="000000"/>
                          </a:solidFill>
                          <a:effectLst/>
                          <a:latin typeface="+mj-lt"/>
                          <a:ea typeface="Times New Roman"/>
                          <a:cs typeface="Arial"/>
                        </a:rPr>
                        <a:t>2011’den</a:t>
                      </a:r>
                      <a:r>
                        <a:rPr lang="tr-TR" sz="1600" b="1" kern="1200" baseline="0" dirty="0" smtClean="0">
                          <a:solidFill>
                            <a:srgbClr val="000000"/>
                          </a:solidFill>
                          <a:effectLst/>
                          <a:latin typeface="+mj-lt"/>
                          <a:ea typeface="Times New Roman"/>
                          <a:cs typeface="Arial"/>
                        </a:rPr>
                        <a:t> beri a</a:t>
                      </a:r>
                      <a:r>
                        <a:rPr lang="tr-TR" sz="1600" b="1" kern="1200" dirty="0" smtClean="0">
                          <a:solidFill>
                            <a:srgbClr val="000000"/>
                          </a:solidFill>
                          <a:effectLst/>
                          <a:latin typeface="+mj-lt"/>
                          <a:ea typeface="Times New Roman"/>
                          <a:cs typeface="Arial"/>
                        </a:rPr>
                        <a:t>skıdadır.</a:t>
                      </a: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730187">
                <a:tc>
                  <a:txBody>
                    <a:bodyPr/>
                    <a:lstStyle/>
                    <a:p>
                      <a:pPr marL="0" marR="0" indent="0" algn="l" defTabSz="914400" rtl="0" eaLnBrk="1" fontAlgn="ctr" latinLnBrk="0" hangingPunct="1">
                        <a:lnSpc>
                          <a:spcPct val="115000"/>
                        </a:lnSpc>
                        <a:spcBef>
                          <a:spcPts val="0"/>
                        </a:spcBef>
                        <a:spcAft>
                          <a:spcPts val="0"/>
                        </a:spcAft>
                        <a:buClrTx/>
                        <a:buSzTx/>
                        <a:buFontTx/>
                        <a:buNone/>
                        <a:tabLst/>
                        <a:defRPr/>
                      </a:pPr>
                      <a:r>
                        <a:rPr lang="tr-TR" sz="1500" b="1" kern="1200" dirty="0" smtClean="0">
                          <a:solidFill>
                            <a:srgbClr val="000000"/>
                          </a:solidFill>
                          <a:effectLst/>
                          <a:latin typeface="+mn-lt"/>
                          <a:ea typeface="Times New Roman"/>
                          <a:cs typeface="Arial"/>
                        </a:rPr>
                        <a:t>Katar</a:t>
                      </a:r>
                    </a:p>
                  </a:txBody>
                  <a:tcPr marL="72000"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smtClean="0">
                          <a:solidFill>
                            <a:srgbClr val="000000"/>
                          </a:solidFill>
                          <a:effectLst/>
                          <a:latin typeface="+mj-lt"/>
                          <a:ea typeface="Times New Roman"/>
                          <a:cs typeface="Arial"/>
                        </a:rPr>
                        <a:t>2018</a:t>
                      </a:r>
                      <a:r>
                        <a:rPr lang="tr-TR" sz="1600" b="1" kern="1200" baseline="0" dirty="0" smtClean="0">
                          <a:solidFill>
                            <a:srgbClr val="000000"/>
                          </a:solidFill>
                          <a:effectLst/>
                          <a:latin typeface="+mj-lt"/>
                          <a:ea typeface="Times New Roman"/>
                          <a:cs typeface="Arial"/>
                        </a:rPr>
                        <a:t> imza</a:t>
                      </a:r>
                      <a:endParaRPr lang="tr-TR" sz="1600" b="1" kern="1200" dirty="0">
                        <a:solidFill>
                          <a:srgbClr val="000000"/>
                        </a:solidFill>
                        <a:effectLst/>
                        <a:latin typeface="+mj-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smtClean="0">
                          <a:solidFill>
                            <a:srgbClr val="000000"/>
                          </a:solidFill>
                          <a:effectLst/>
                          <a:latin typeface="+mn-lt"/>
                          <a:ea typeface="Times New Roman"/>
                          <a:cs typeface="Arial"/>
                        </a:rPr>
                        <a:t>--</a:t>
                      </a:r>
                      <a:endParaRPr lang="tr-TR" sz="1600" b="1" kern="1200" dirty="0">
                        <a:solidFill>
                          <a:srgbClr val="000000"/>
                        </a:solidFill>
                        <a:effectLst/>
                        <a:latin typeface="+mn-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tr-TR" sz="1600" b="1" kern="1200" dirty="0" smtClean="0">
                          <a:solidFill>
                            <a:schemeClr val="tx1"/>
                          </a:solidFill>
                          <a:effectLst/>
                          <a:latin typeface="+mn-lt"/>
                          <a:ea typeface="+mn-ea"/>
                          <a:cs typeface="+mn-cs"/>
                        </a:rPr>
                        <a:t>--</a:t>
                      </a:r>
                      <a:endParaRPr lang="tr-TR" sz="1600" b="1" kern="1200" dirty="0">
                        <a:solidFill>
                          <a:srgbClr val="000000"/>
                        </a:solidFill>
                        <a:effectLst/>
                        <a:latin typeface="+mj-lt"/>
                        <a:ea typeface="Times New Roman"/>
                        <a:cs typeface="Arial"/>
                      </a:endParaRP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marR="0" indent="0" algn="just" defTabSz="914400" rtl="0" eaLnBrk="1" fontAlgn="ctr" latinLnBrk="0" hangingPunct="1">
                        <a:lnSpc>
                          <a:spcPct val="115000"/>
                        </a:lnSpc>
                        <a:spcBef>
                          <a:spcPts val="0"/>
                        </a:spcBef>
                        <a:spcAft>
                          <a:spcPts val="0"/>
                        </a:spcAft>
                        <a:buClrTx/>
                        <a:buSzTx/>
                        <a:buFontTx/>
                        <a:buNone/>
                        <a:tabLst/>
                        <a:defRPr/>
                      </a:pPr>
                      <a:r>
                        <a:rPr lang="tr-TR" sz="1600" b="1" kern="1200" dirty="0" smtClean="0">
                          <a:solidFill>
                            <a:srgbClr val="000000"/>
                          </a:solidFill>
                          <a:effectLst/>
                          <a:latin typeface="+mj-lt"/>
                          <a:ea typeface="Times New Roman"/>
                          <a:cs typeface="Arial"/>
                        </a:rPr>
                        <a:t>Katar ile Ticaret ve Ekonomik Ortaklık Anlaşması’nın onay işlemleri devam etmektedir. </a:t>
                      </a:r>
                    </a:p>
                  </a:txBody>
                  <a:tcPr marL="8087" marR="8087" marT="80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pic>
        <p:nvPicPr>
          <p:cNvPr id="15" name="Picture 6" descr="http://www.turkeydiscoverthepotential.com/Content/img/DPotenti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858" y="450974"/>
            <a:ext cx="1152128" cy="5040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Cüneyit Saçaklı\Desktop\waterma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1258" y="188410"/>
            <a:ext cx="1321222" cy="79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90329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pPr>
              <a:defRPr/>
            </a:pPr>
            <a:fld id="{346C779E-0AAF-484D-A0CC-7BF578EA6BFC}" type="slidenum">
              <a:rPr lang="en-US" smtClean="0"/>
              <a:pPr>
                <a:defRPr/>
              </a:pPr>
              <a:t>14</a:t>
            </a:fld>
            <a:endParaRPr lang="en-US" dirty="0"/>
          </a:p>
        </p:txBody>
      </p:sp>
      <p:pic>
        <p:nvPicPr>
          <p:cNvPr id="9" name="Resim 8"/>
          <p:cNvPicPr>
            <a:picLocks noChangeAspect="1"/>
          </p:cNvPicPr>
          <p:nvPr/>
        </p:nvPicPr>
        <p:blipFill>
          <a:blip r:embed="rId3"/>
          <a:stretch>
            <a:fillRect/>
          </a:stretch>
        </p:blipFill>
        <p:spPr>
          <a:xfrm>
            <a:off x="179512" y="188410"/>
            <a:ext cx="1944216" cy="792549"/>
          </a:xfrm>
          <a:prstGeom prst="rect">
            <a:avLst/>
          </a:prstGeom>
        </p:spPr>
      </p:pic>
      <p:sp>
        <p:nvSpPr>
          <p:cNvPr id="10" name="Rectangle 3"/>
          <p:cNvSpPr>
            <a:spLocks noChangeArrowheads="1"/>
          </p:cNvSpPr>
          <p:nvPr/>
        </p:nvSpPr>
        <p:spPr bwMode="auto">
          <a:xfrm>
            <a:off x="154562" y="1268760"/>
            <a:ext cx="8785225" cy="523220"/>
          </a:xfrm>
          <a:prstGeom prst="rect">
            <a:avLst/>
          </a:prstGeom>
          <a:noFill/>
          <a:ln w="9525">
            <a:noFill/>
            <a:miter lim="800000"/>
            <a:headEnd/>
            <a:tailEnd/>
          </a:ln>
        </p:spPr>
        <p:txBody>
          <a:bodyPr>
            <a:spAutoFit/>
          </a:bodyPr>
          <a:lstStyle/>
          <a:p>
            <a:pPr algn="ctr"/>
            <a:r>
              <a:rPr lang="tr-TR" sz="2800" b="1" dirty="0">
                <a:solidFill>
                  <a:srgbClr val="FF0000"/>
                </a:solidFill>
                <a:latin typeface="Calibri" pitchFamily="34" charset="0"/>
              </a:rPr>
              <a:t>Müzakere ve Girişim Sürecindeki </a:t>
            </a:r>
            <a:r>
              <a:rPr lang="tr-TR" sz="2800" b="1" dirty="0" smtClean="0">
                <a:solidFill>
                  <a:srgbClr val="FF0000"/>
                </a:solidFill>
                <a:latin typeface="Calibri" pitchFamily="34" charset="0"/>
              </a:rPr>
              <a:t>MENA </a:t>
            </a:r>
            <a:r>
              <a:rPr lang="tr-TR" sz="2800" b="1" dirty="0" err="1" smtClean="0">
                <a:solidFill>
                  <a:srgbClr val="FF0000"/>
                </a:solidFill>
                <a:latin typeface="Calibri" pitchFamily="34" charset="0"/>
              </a:rPr>
              <a:t>STA’ları</a:t>
            </a:r>
            <a:endParaRPr lang="tr-TR" sz="2800" b="1" dirty="0">
              <a:solidFill>
                <a:srgbClr val="FF0000"/>
              </a:solidFill>
              <a:latin typeface="Calibri" pitchFamily="34" charset="0"/>
            </a:endParaRPr>
          </a:p>
        </p:txBody>
      </p:sp>
      <p:graphicFrame>
        <p:nvGraphicFramePr>
          <p:cNvPr id="11" name="Tablo 10"/>
          <p:cNvGraphicFramePr>
            <a:graphicFrameLocks noGrp="1"/>
          </p:cNvGraphicFramePr>
          <p:nvPr>
            <p:extLst>
              <p:ext uri="{D42A27DB-BD31-4B8C-83A1-F6EECF244321}">
                <p14:modId xmlns:p14="http://schemas.microsoft.com/office/powerpoint/2010/main" val="2610618974"/>
              </p:ext>
            </p:extLst>
          </p:nvPr>
        </p:nvGraphicFramePr>
        <p:xfrm>
          <a:off x="539552" y="1917629"/>
          <a:ext cx="8400236" cy="4798632"/>
        </p:xfrm>
        <a:graphic>
          <a:graphicData uri="http://schemas.openxmlformats.org/drawingml/2006/table">
            <a:tbl>
              <a:tblPr firstRow="1" bandRow="1">
                <a:tableStyleId>{5C22544A-7EE6-4342-B048-85BDC9FD1C3A}</a:tableStyleId>
              </a:tblPr>
              <a:tblGrid>
                <a:gridCol w="1121997">
                  <a:extLst>
                    <a:ext uri="{9D8B030D-6E8A-4147-A177-3AD203B41FA5}">
                      <a16:colId xmlns:a16="http://schemas.microsoft.com/office/drawing/2014/main" xmlns="" val="20000"/>
                    </a:ext>
                  </a:extLst>
                </a:gridCol>
                <a:gridCol w="2799026">
                  <a:extLst>
                    <a:ext uri="{9D8B030D-6E8A-4147-A177-3AD203B41FA5}">
                      <a16:colId xmlns:a16="http://schemas.microsoft.com/office/drawing/2014/main" xmlns="" val="20001"/>
                    </a:ext>
                  </a:extLst>
                </a:gridCol>
                <a:gridCol w="1977492">
                  <a:extLst>
                    <a:ext uri="{9D8B030D-6E8A-4147-A177-3AD203B41FA5}">
                      <a16:colId xmlns:a16="http://schemas.microsoft.com/office/drawing/2014/main" xmlns="" val="20002"/>
                    </a:ext>
                  </a:extLst>
                </a:gridCol>
                <a:gridCol w="2501721">
                  <a:extLst>
                    <a:ext uri="{9D8B030D-6E8A-4147-A177-3AD203B41FA5}">
                      <a16:colId xmlns:a16="http://schemas.microsoft.com/office/drawing/2014/main" xmlns="" val="20003"/>
                    </a:ext>
                  </a:extLst>
                </a:gridCol>
              </a:tblGrid>
              <a:tr h="406457">
                <a:tc>
                  <a:txBody>
                    <a:bodyPr/>
                    <a:lstStyle/>
                    <a:p>
                      <a:pPr algn="ctr"/>
                      <a:r>
                        <a:rPr lang="tr-TR" sz="1800" dirty="0" smtClean="0">
                          <a:solidFill>
                            <a:srgbClr val="000000"/>
                          </a:solidFill>
                        </a:rPr>
                        <a:t>Ülke</a:t>
                      </a:r>
                      <a:endParaRPr lang="tr-TR" sz="18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800" dirty="0" smtClean="0">
                          <a:solidFill>
                            <a:srgbClr val="000000"/>
                          </a:solidFill>
                        </a:rPr>
                        <a:t>Müzakerelerde Son Durum</a:t>
                      </a:r>
                      <a:endParaRPr lang="tr-TR" sz="18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800" dirty="0" smtClean="0">
                          <a:solidFill>
                            <a:srgbClr val="000000"/>
                          </a:solidFill>
                        </a:rPr>
                        <a:t>Zorlu Alanlar</a:t>
                      </a:r>
                      <a:endParaRPr lang="tr-TR" sz="18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800" dirty="0" smtClean="0">
                          <a:solidFill>
                            <a:srgbClr val="000000"/>
                          </a:solidFill>
                        </a:rPr>
                        <a:t>AB ile STA Durumu</a:t>
                      </a:r>
                      <a:endParaRPr lang="tr-TR" sz="18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6089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Libya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tr-TR" sz="1600" b="1" dirty="0" smtClean="0"/>
                        <a:t>Libya'daki iç karışıklıklar sebebiyle müzakere sürecine ara verilmiştir. 23-24 Temmuz 2014 tarihleri için planlan 6. tur müzakereler halen yapılamamıştır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600" b="1" dirty="0" smtClean="0"/>
                        <a:t>Son dönemde Libya'da yaşanan gelişmeler nedeniyle müzakerelerin devamı muhtemel görülmemektedir.</a:t>
                      </a:r>
                      <a:r>
                        <a:rPr lang="tr-TR" sz="1600" b="1" i="0" u="none" strike="noStrike" kern="1200" dirty="0" smtClean="0">
                          <a:solidFill>
                            <a:srgbClr val="000000"/>
                          </a:solidFill>
                          <a:effectLst/>
                          <a:latin typeface="+mn-lt"/>
                          <a:ea typeface="+mn-ea"/>
                          <a:cs typeface="+mn-cs"/>
                        </a:rPr>
                        <a:t> </a:t>
                      </a:r>
                      <a:endParaRPr lang="tr-TR"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tr-TR" sz="1600" b="1" dirty="0" smtClean="0"/>
                        <a:t>Müzakereler 2011 yılında askıya alınmıştır.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356074">
                <a:tc>
                  <a:txBody>
                    <a:bodyPr/>
                    <a:lstStyle/>
                    <a:p>
                      <a:pPr marL="0" algn="l" defTabSz="914400" rtl="0" eaLnBrk="1" latinLnBrk="0" hangingPunct="1"/>
                      <a:r>
                        <a:rPr lang="tr-TR" sz="1800" b="1" kern="1200" dirty="0" smtClean="0">
                          <a:solidFill>
                            <a:schemeClr val="dk1"/>
                          </a:solidFill>
                          <a:latin typeface="+mn-lt"/>
                          <a:ea typeface="+mn-ea"/>
                          <a:cs typeface="+mn-cs"/>
                        </a:rPr>
                        <a:t>Cezayir</a:t>
                      </a:r>
                      <a:endParaRPr lang="tr-TR" sz="18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tr-TR" sz="1600" b="1" dirty="0" smtClean="0"/>
                        <a:t>2020</a:t>
                      </a:r>
                      <a:r>
                        <a:rPr lang="tr-TR" sz="1600" b="1" baseline="0" dirty="0" smtClean="0"/>
                        <a:t> yılı içerisinde istikşafı görüşme yapılması hedeflenmektedir.</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indent="-173038" algn="just"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rgbClr val="000000"/>
                          </a:solidFill>
                          <a:effectLst/>
                          <a:latin typeface="+mn-lt"/>
                          <a:ea typeface="+mn-ea"/>
                          <a:cs typeface="+mn-cs"/>
                        </a:rPr>
                        <a:t>   </a:t>
                      </a:r>
                      <a:r>
                        <a:rPr lang="tr-TR" sz="1600" b="1" i="0" u="none" strike="noStrike" kern="1200" dirty="0" smtClean="0">
                          <a:solidFill>
                            <a:srgbClr val="000000"/>
                          </a:solidFill>
                          <a:effectLst/>
                          <a:latin typeface="+mn-lt"/>
                          <a:ea typeface="+mn-ea"/>
                          <a:cs typeface="+mn-cs"/>
                        </a:rPr>
                        <a:t>Cezayir’in DTÖ</a:t>
                      </a:r>
                      <a:r>
                        <a:rPr lang="tr-TR" sz="1600" b="1" i="0" u="none" strike="noStrike" kern="1200" baseline="0" dirty="0" smtClean="0">
                          <a:solidFill>
                            <a:srgbClr val="000000"/>
                          </a:solidFill>
                          <a:effectLst/>
                          <a:latin typeface="+mn-lt"/>
                          <a:ea typeface="+mn-ea"/>
                          <a:cs typeface="+mn-cs"/>
                        </a:rPr>
                        <a:t> üyeliği sonrasında müzakerelerin başlanacağı dile getirilmektedir.</a:t>
                      </a:r>
                      <a:endParaRPr lang="en-US" sz="1600" b="1" i="0" u="none" strike="noStrike" kern="1200" dirty="0" smtClean="0">
                        <a:solidFill>
                          <a:srgbClr val="000000"/>
                        </a:solidFill>
                        <a:effectLst/>
                        <a:latin typeface="+mn-lt"/>
                        <a:ea typeface="+mn-ea"/>
                        <a:cs typeface="+mn-cs"/>
                      </a:endParaRPr>
                    </a:p>
                    <a:p>
                      <a:pPr algn="just"/>
                      <a:endParaRPr lang="en-US" sz="1600" b="1"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0" algn="just" defTabSz="914400" rtl="0" eaLnBrk="1" fontAlgn="ctr" latinLnBrk="0" hangingPunct="1">
                        <a:lnSpc>
                          <a:spcPct val="100000"/>
                        </a:lnSpc>
                        <a:spcBef>
                          <a:spcPts val="0"/>
                        </a:spcBef>
                        <a:spcAft>
                          <a:spcPts val="0"/>
                        </a:spcAft>
                        <a:buClrTx/>
                        <a:buSzTx/>
                        <a:buFontTx/>
                        <a:buNone/>
                        <a:tabLst/>
                        <a:defRPr/>
                      </a:pPr>
                      <a:r>
                        <a:rPr lang="tr-TR" sz="1600" b="1" kern="1200" dirty="0" smtClean="0">
                          <a:solidFill>
                            <a:schemeClr val="dk1"/>
                          </a:solidFill>
                          <a:latin typeface="+mn-lt"/>
                          <a:ea typeface="+mn-ea"/>
                          <a:cs typeface="+mn-cs"/>
                        </a:rPr>
                        <a:t>2005 yılından itibaren yürürlüktedir.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287420">
                <a:tc>
                  <a:txBody>
                    <a:bodyPr/>
                    <a:lstStyle/>
                    <a:p>
                      <a:pPr algn="l"/>
                      <a:r>
                        <a:rPr lang="tr-TR" sz="1800" b="1" dirty="0" smtClean="0"/>
                        <a:t>Ürdün</a:t>
                      </a:r>
                      <a:endParaRPr lang="tr-T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tr-TR" sz="1600" b="1" dirty="0" err="1" smtClean="0"/>
                        <a:t>Urdün</a:t>
                      </a:r>
                      <a:r>
                        <a:rPr lang="tr-TR" sz="1600" b="1" dirty="0" smtClean="0"/>
                        <a:t> ile </a:t>
                      </a:r>
                      <a:r>
                        <a:rPr lang="tr-TR" sz="1600" b="1" dirty="0" err="1" smtClean="0"/>
                        <a:t>STA’nın</a:t>
                      </a:r>
                      <a:r>
                        <a:rPr lang="tr-TR" sz="1600" b="1" dirty="0" smtClean="0"/>
                        <a:t> 2018 yılı Kasım ayında feshi</a:t>
                      </a:r>
                      <a:r>
                        <a:rPr lang="tr-TR" sz="1600" b="1" baseline="0" dirty="0" smtClean="0"/>
                        <a:t> ertesinde Ticaret ve Ekonomik İşbirliği Anlaşması 2019 yılı Ekim ayında imzalanmıştır</a:t>
                      </a:r>
                      <a:endParaRPr lang="tr-T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buFontTx/>
                        <a:buNone/>
                      </a:pPr>
                      <a:r>
                        <a:rPr lang="tr-TR" sz="1600" b="1" dirty="0" smtClean="0">
                          <a:solidFill>
                            <a:schemeClr val="tx1"/>
                          </a:solidFill>
                        </a:rPr>
                        <a:t>Karşılıklı irade olması halinde Anlaşmanın </a:t>
                      </a:r>
                      <a:r>
                        <a:rPr lang="tr-TR" sz="1600" b="1" dirty="0" err="1" smtClean="0">
                          <a:solidFill>
                            <a:schemeClr val="tx1"/>
                          </a:solidFill>
                        </a:rPr>
                        <a:t>STA’ya</a:t>
                      </a:r>
                      <a:r>
                        <a:rPr lang="tr-TR" sz="1600" b="1" dirty="0" smtClean="0">
                          <a:solidFill>
                            <a:schemeClr val="tx1"/>
                          </a:solidFill>
                        </a:rPr>
                        <a:t> dönüşmesi</a:t>
                      </a:r>
                      <a:r>
                        <a:rPr lang="tr-TR" sz="1600" b="1" baseline="0" dirty="0" smtClean="0">
                          <a:solidFill>
                            <a:schemeClr val="tx1"/>
                          </a:solidFill>
                        </a:rPr>
                        <a:t> imkanı bulunmaktadır. </a:t>
                      </a:r>
                      <a:endParaRPr lang="tr-TR" sz="16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914400" rtl="0" eaLnBrk="1" latinLnBrk="0" hangingPunct="1"/>
                      <a:r>
                        <a:rPr lang="tr-TR" sz="1600" b="1" kern="1200" dirty="0" smtClean="0">
                          <a:solidFill>
                            <a:schemeClr val="dk1"/>
                          </a:solidFill>
                          <a:latin typeface="+mn-lt"/>
                          <a:ea typeface="+mn-ea"/>
                          <a:cs typeface="+mn-cs"/>
                        </a:rPr>
                        <a:t>2002 yılından bu yana yürürlüktedir.</a:t>
                      </a:r>
                      <a:endParaRPr lang="tr-TR" sz="16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pic>
        <p:nvPicPr>
          <p:cNvPr id="14" name="Picture 6" descr="http://www.turkeydiscoverthepotential.com/Content/img/DPotenti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858" y="450974"/>
            <a:ext cx="1152128" cy="5040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Cüneyit Saçaklı\Desktop\waterma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1258" y="188410"/>
            <a:ext cx="1321222" cy="79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4530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pPr>
              <a:defRPr/>
            </a:pPr>
            <a:fld id="{346C779E-0AAF-484D-A0CC-7BF578EA6BFC}" type="slidenum">
              <a:rPr lang="en-US" smtClean="0"/>
              <a:pPr>
                <a:defRPr/>
              </a:pPr>
              <a:t>15</a:t>
            </a:fld>
            <a:endParaRPr lang="en-US" dirty="0"/>
          </a:p>
        </p:txBody>
      </p:sp>
      <p:pic>
        <p:nvPicPr>
          <p:cNvPr id="9" name="Resim 8"/>
          <p:cNvPicPr>
            <a:picLocks noChangeAspect="1"/>
          </p:cNvPicPr>
          <p:nvPr/>
        </p:nvPicPr>
        <p:blipFill>
          <a:blip r:embed="rId3"/>
          <a:stretch>
            <a:fillRect/>
          </a:stretch>
        </p:blipFill>
        <p:spPr>
          <a:xfrm>
            <a:off x="179512" y="188410"/>
            <a:ext cx="1944216" cy="792549"/>
          </a:xfrm>
          <a:prstGeom prst="rect">
            <a:avLst/>
          </a:prstGeom>
        </p:spPr>
      </p:pic>
      <p:sp>
        <p:nvSpPr>
          <p:cNvPr id="10" name="Alt Başlık 1"/>
          <p:cNvSpPr>
            <a:spLocks noGrp="1"/>
          </p:cNvSpPr>
          <p:nvPr>
            <p:ph type="subTitle" idx="1"/>
          </p:nvPr>
        </p:nvSpPr>
        <p:spPr>
          <a:xfrm>
            <a:off x="179512" y="992459"/>
            <a:ext cx="8712968" cy="5508139"/>
          </a:xfrm>
        </p:spPr>
        <p:txBody>
          <a:bodyPr>
            <a:normAutofit/>
          </a:bodyPr>
          <a:lstStyle/>
          <a:p>
            <a:endParaRPr lang="tr-TR" dirty="0"/>
          </a:p>
          <a:p>
            <a:r>
              <a:rPr lang="tr-TR" sz="2800" dirty="0"/>
              <a:t> </a:t>
            </a:r>
            <a:r>
              <a:rPr lang="tr-TR" sz="2800" b="1" dirty="0">
                <a:solidFill>
                  <a:srgbClr val="FF0000"/>
                </a:solidFill>
              </a:rPr>
              <a:t>EUROMED </a:t>
            </a:r>
            <a:r>
              <a:rPr lang="tr-TR" sz="2800" b="1" dirty="0" err="1" smtClean="0">
                <a:solidFill>
                  <a:srgbClr val="FF0000"/>
                </a:solidFill>
              </a:rPr>
              <a:t>TiCARETİN</a:t>
            </a:r>
            <a:r>
              <a:rPr lang="tr-TR" sz="2800" b="1" dirty="0" smtClean="0">
                <a:solidFill>
                  <a:srgbClr val="FF0000"/>
                </a:solidFill>
              </a:rPr>
              <a:t> VE YATIRIMLARIN KOLAYLAŞTIRILMASI MEKANIZMASI (TIFM) </a:t>
            </a:r>
            <a:endParaRPr lang="tr-TR" sz="2800" b="1" dirty="0">
              <a:solidFill>
                <a:srgbClr val="FF0000"/>
              </a:solidFill>
            </a:endParaRPr>
          </a:p>
          <a:p>
            <a:pPr algn="just"/>
            <a:r>
              <a:rPr lang="tr-TR" sz="2200" b="1" dirty="0" smtClean="0"/>
              <a:t>TIFM, Avrupa Birliği ve Akdeniz ile bağlantısı olan 9 ülke (Cezayir</a:t>
            </a:r>
            <a:r>
              <a:rPr lang="tr-TR" sz="2200" b="1" dirty="0"/>
              <a:t>, Mısır, Ürdün, İsrail, Lübnan, Fas, </a:t>
            </a:r>
            <a:r>
              <a:rPr lang="tr-TR" sz="2200" b="1" dirty="0" smtClean="0"/>
              <a:t>Filistin, </a:t>
            </a:r>
            <a:r>
              <a:rPr lang="tr-TR" sz="2200" b="1" dirty="0"/>
              <a:t>Tunus ve </a:t>
            </a:r>
            <a:r>
              <a:rPr lang="tr-TR" sz="2200" b="1" dirty="0" smtClean="0"/>
              <a:t>Türkiye) arasında pazara </a:t>
            </a:r>
            <a:r>
              <a:rPr lang="tr-TR" sz="2200" b="1" dirty="0"/>
              <a:t>giriş bilgisi </a:t>
            </a:r>
            <a:r>
              <a:rPr lang="tr-TR" sz="2200" b="1" dirty="0" smtClean="0"/>
              <a:t>sunan ücretsiz bir online </a:t>
            </a:r>
            <a:r>
              <a:rPr lang="tr-TR" sz="2200" b="1" dirty="0" err="1" smtClean="0"/>
              <a:t>portaldır</a:t>
            </a:r>
            <a:r>
              <a:rPr lang="tr-TR" sz="2200" b="1" dirty="0" smtClean="0"/>
              <a:t>. </a:t>
            </a:r>
            <a:endParaRPr lang="tr-TR" sz="2200" b="1" dirty="0"/>
          </a:p>
          <a:p>
            <a:pPr algn="just"/>
            <a:r>
              <a:rPr lang="tr-TR" sz="2200" b="1" dirty="0" smtClean="0"/>
              <a:t>Portal ihracatçılar, ithalatçılar ve yatırımcılar için iş fırsatları ve Pazar bilgileri sunmaktadır.</a:t>
            </a:r>
          </a:p>
          <a:p>
            <a:pPr algn="just"/>
            <a:r>
              <a:rPr lang="tr-TR" sz="2200" b="1" dirty="0" smtClean="0"/>
              <a:t>Bahse konu portal içeriğinde ticaret istatistikleri, gümrük tarifeleri, ticarette teknik engeller, menşe kuralları, karşılaştırmalı Pazar bilgileri ile ithalatçı/ihracatçı bilgileri yer almaktadır.</a:t>
            </a:r>
          </a:p>
          <a:p>
            <a:pPr algn="just"/>
            <a:r>
              <a:rPr lang="tr-TR" sz="2200" b="1" dirty="0" smtClean="0"/>
              <a:t>Portal ile ekonomik operatörlerin karşılaştıkları ticari sorunlar için online olarak çözüm aranması imkanı da bulunmaktadır.</a:t>
            </a:r>
          </a:p>
          <a:p>
            <a:pPr algn="just"/>
            <a:r>
              <a:rPr lang="tr-TR" sz="2200" b="1" dirty="0" err="1" smtClean="0"/>
              <a:t>Portala</a:t>
            </a:r>
            <a:r>
              <a:rPr lang="tr-TR" sz="2200" b="1" dirty="0" smtClean="0"/>
              <a:t>,  </a:t>
            </a:r>
            <a:r>
              <a:rPr lang="tr-TR" sz="2800" b="1" dirty="0">
                <a:hlinkClick r:id="rId4"/>
              </a:rPr>
              <a:t>http://</a:t>
            </a:r>
            <a:r>
              <a:rPr lang="tr-TR" sz="2800" b="1" dirty="0" smtClean="0">
                <a:hlinkClick r:id="rId4"/>
              </a:rPr>
              <a:t>euromed.macmap.org</a:t>
            </a:r>
            <a:r>
              <a:rPr lang="tr-TR" sz="2800" b="1" dirty="0" smtClean="0"/>
              <a:t> </a:t>
            </a:r>
            <a:r>
              <a:rPr lang="tr-TR" sz="2200" b="1" dirty="0" smtClean="0"/>
              <a:t>adresinden ulaşılabilmektedir.</a:t>
            </a:r>
            <a:endParaRPr lang="tr-TR" sz="2200" b="1" dirty="0"/>
          </a:p>
        </p:txBody>
      </p:sp>
      <p:pic>
        <p:nvPicPr>
          <p:cNvPr id="7" name="Picture 6" descr="http://www.turkeydiscoverthepotential.com/Content/img/DPotenti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6858" y="450974"/>
            <a:ext cx="1152128" cy="504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Cüneyit Saçaklı\Desktop\watermar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1258" y="188410"/>
            <a:ext cx="1321222" cy="79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4329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pPr>
              <a:defRPr/>
            </a:pPr>
            <a:fld id="{346C779E-0AAF-484D-A0CC-7BF578EA6BFC}" type="slidenum">
              <a:rPr lang="en-US" smtClean="0"/>
              <a:pPr>
                <a:defRPr/>
              </a:pPr>
              <a:t>16</a:t>
            </a:fld>
            <a:endParaRPr lang="en-US" dirty="0"/>
          </a:p>
        </p:txBody>
      </p:sp>
      <p:pic>
        <p:nvPicPr>
          <p:cNvPr id="9" name="Resim 8"/>
          <p:cNvPicPr>
            <a:picLocks noChangeAspect="1"/>
          </p:cNvPicPr>
          <p:nvPr/>
        </p:nvPicPr>
        <p:blipFill>
          <a:blip r:embed="rId3"/>
          <a:stretch>
            <a:fillRect/>
          </a:stretch>
        </p:blipFill>
        <p:spPr>
          <a:xfrm>
            <a:off x="179512" y="188410"/>
            <a:ext cx="1944216" cy="792549"/>
          </a:xfrm>
          <a:prstGeom prst="rect">
            <a:avLst/>
          </a:prstGeom>
        </p:spPr>
      </p:pic>
      <p:sp>
        <p:nvSpPr>
          <p:cNvPr id="10" name="Alt Başlık 1"/>
          <p:cNvSpPr>
            <a:spLocks noGrp="1"/>
          </p:cNvSpPr>
          <p:nvPr>
            <p:ph type="subTitle" idx="1"/>
          </p:nvPr>
        </p:nvSpPr>
        <p:spPr>
          <a:xfrm>
            <a:off x="179512" y="961724"/>
            <a:ext cx="8534400" cy="641195"/>
          </a:xfrm>
        </p:spPr>
        <p:txBody>
          <a:bodyPr>
            <a:normAutofit/>
          </a:bodyPr>
          <a:lstStyle/>
          <a:p>
            <a:r>
              <a:rPr lang="tr-TR" sz="3600" b="1" dirty="0" smtClean="0">
                <a:solidFill>
                  <a:srgbClr val="FF0000"/>
                </a:solidFill>
              </a:rPr>
              <a:t>TIFM </a:t>
            </a:r>
            <a:r>
              <a:rPr lang="tr-TR" sz="3600" b="1" dirty="0" err="1" smtClean="0">
                <a:solidFill>
                  <a:srgbClr val="FF0000"/>
                </a:solidFill>
              </a:rPr>
              <a:t>Portalının</a:t>
            </a:r>
            <a:r>
              <a:rPr lang="tr-TR" sz="3600" b="1" dirty="0" smtClean="0">
                <a:solidFill>
                  <a:srgbClr val="FF0000"/>
                </a:solidFill>
              </a:rPr>
              <a:t> </a:t>
            </a:r>
            <a:r>
              <a:rPr lang="tr-TR" sz="3600" b="1" dirty="0">
                <a:solidFill>
                  <a:srgbClr val="FF0000"/>
                </a:solidFill>
              </a:rPr>
              <a:t>Ç</a:t>
            </a:r>
            <a:r>
              <a:rPr lang="tr-TR" sz="3600" b="1" dirty="0" smtClean="0">
                <a:solidFill>
                  <a:srgbClr val="FF0000"/>
                </a:solidFill>
              </a:rPr>
              <a:t>evrimiçi Görünümü:</a:t>
            </a:r>
            <a:endParaRPr lang="tr-TR" sz="3600" b="1" dirty="0">
              <a:solidFill>
                <a:srgbClr val="FF0000"/>
              </a:solidFill>
            </a:endParaRPr>
          </a:p>
        </p:txBody>
      </p:sp>
      <p:pic>
        <p:nvPicPr>
          <p:cNvPr id="2" name="Resim 1"/>
          <p:cNvPicPr>
            <a:picLocks noChangeAspect="1"/>
          </p:cNvPicPr>
          <p:nvPr/>
        </p:nvPicPr>
        <p:blipFill>
          <a:blip r:embed="rId4"/>
          <a:stretch>
            <a:fillRect/>
          </a:stretch>
        </p:blipFill>
        <p:spPr>
          <a:xfrm>
            <a:off x="0" y="1602919"/>
            <a:ext cx="9143999" cy="5255081"/>
          </a:xfrm>
          <a:prstGeom prst="rect">
            <a:avLst/>
          </a:prstGeom>
        </p:spPr>
      </p:pic>
      <p:pic>
        <p:nvPicPr>
          <p:cNvPr id="11" name="Picture 6" descr="http://www.turkeydiscoverthepotential.com/Content/img/DPotenti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6858" y="450974"/>
            <a:ext cx="1152128" cy="5040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Cüneyit Saçaklı\Desktop\watermar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1258" y="188410"/>
            <a:ext cx="1321222" cy="79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73088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346C779E-0AAF-484D-A0CC-7BF578EA6BFC}" type="slidenum">
              <a:rPr lang="en-US" smtClean="0"/>
              <a:pPr>
                <a:defRPr/>
              </a:pPr>
              <a:t>17</a:t>
            </a:fld>
            <a:endParaRPr lang="en-US" dirty="0"/>
          </a:p>
        </p:txBody>
      </p:sp>
      <p:pic>
        <p:nvPicPr>
          <p:cNvPr id="8" name="Resim 7"/>
          <p:cNvPicPr>
            <a:picLocks noChangeAspect="1"/>
          </p:cNvPicPr>
          <p:nvPr/>
        </p:nvPicPr>
        <p:blipFill>
          <a:blip r:embed="rId3"/>
          <a:stretch>
            <a:fillRect/>
          </a:stretch>
        </p:blipFill>
        <p:spPr>
          <a:xfrm>
            <a:off x="179512" y="188410"/>
            <a:ext cx="1944216" cy="792549"/>
          </a:xfrm>
          <a:prstGeom prst="rect">
            <a:avLst/>
          </a:prstGeom>
        </p:spPr>
      </p:pic>
      <p:sp>
        <p:nvSpPr>
          <p:cNvPr id="6" name="Metin kutusu 5"/>
          <p:cNvSpPr txBox="1"/>
          <p:nvPr/>
        </p:nvSpPr>
        <p:spPr>
          <a:xfrm>
            <a:off x="846948" y="2396202"/>
            <a:ext cx="7389143"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eaLnBrk="1" fontAlgn="auto" hangingPunct="1">
              <a:spcAft>
                <a:spcPts val="0"/>
              </a:spcAft>
              <a:defRPr/>
            </a:pPr>
            <a:r>
              <a:rPr lang="tr-TR" sz="3600" b="1" dirty="0" smtClean="0"/>
              <a:t>II. Türkiye-İran Tercihli Ticaret Anlaşması</a:t>
            </a:r>
            <a:endParaRPr lang="en-GB" sz="3600" b="1" dirty="0"/>
          </a:p>
        </p:txBody>
      </p:sp>
      <p:pic>
        <p:nvPicPr>
          <p:cNvPr id="10" name="Picture 6" descr="http://www.turkeydiscoverthepotential.com/Content/img/DPotenti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858" y="450974"/>
            <a:ext cx="1152128" cy="504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Cüneyit Saçaklı\Desktop\waterma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1258" y="188410"/>
            <a:ext cx="1321222" cy="79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86171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Başlık 1"/>
          <p:cNvSpPr txBox="1">
            <a:spLocks/>
          </p:cNvSpPr>
          <p:nvPr/>
        </p:nvSpPr>
        <p:spPr>
          <a:xfrm>
            <a:off x="1619672" y="1556792"/>
            <a:ext cx="3384376" cy="63795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defRPr/>
            </a:pPr>
            <a:endParaRPr lang="en-GB" sz="2400" b="1" dirty="0">
              <a:latin typeface="Calibir"/>
            </a:endParaRPr>
          </a:p>
        </p:txBody>
      </p:sp>
      <p:sp>
        <p:nvSpPr>
          <p:cNvPr id="2" name="Dikdörtgen 1"/>
          <p:cNvSpPr/>
          <p:nvPr/>
        </p:nvSpPr>
        <p:spPr>
          <a:xfrm>
            <a:off x="1252381" y="861769"/>
            <a:ext cx="6120680" cy="1077218"/>
          </a:xfrm>
          <a:prstGeom prst="rect">
            <a:avLst/>
          </a:prstGeom>
        </p:spPr>
        <p:txBody>
          <a:bodyPr wrap="square">
            <a:spAutoFit/>
          </a:bodyPr>
          <a:lstStyle/>
          <a:p>
            <a:pPr algn="ctr"/>
            <a:r>
              <a:rPr lang="tr-TR" sz="3200" b="1" dirty="0" smtClean="0">
                <a:solidFill>
                  <a:srgbClr val="FF0000"/>
                </a:solidFill>
                <a:latin typeface="Calibir"/>
                <a:ea typeface="+mj-ea"/>
                <a:cs typeface="+mj-cs"/>
              </a:rPr>
              <a:t>Türkiye-İran Tercihli Ticaret Anlaşması Müzakere Süreci</a:t>
            </a:r>
            <a:endParaRPr lang="en-GB" sz="3200" b="1" dirty="0">
              <a:solidFill>
                <a:srgbClr val="FF0000"/>
              </a:solidFill>
            </a:endParaRPr>
          </a:p>
        </p:txBody>
      </p:sp>
      <p:graphicFrame>
        <p:nvGraphicFramePr>
          <p:cNvPr id="18" name="Diyagram 17"/>
          <p:cNvGraphicFramePr/>
          <p:nvPr>
            <p:extLst>
              <p:ext uri="{D42A27DB-BD31-4B8C-83A1-F6EECF244321}">
                <p14:modId xmlns:p14="http://schemas.microsoft.com/office/powerpoint/2010/main" val="3829960034"/>
              </p:ext>
            </p:extLst>
          </p:nvPr>
        </p:nvGraphicFramePr>
        <p:xfrm>
          <a:off x="107504" y="1554611"/>
          <a:ext cx="8784976" cy="51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2"/>
          </p:nvPr>
        </p:nvSpPr>
        <p:spPr/>
        <p:txBody>
          <a:bodyPr/>
          <a:lstStyle/>
          <a:p>
            <a:pPr>
              <a:defRPr/>
            </a:pPr>
            <a:fld id="{346C779E-0AAF-484D-A0CC-7BF578EA6BFC}" type="slidenum">
              <a:rPr lang="en-US" smtClean="0"/>
              <a:pPr>
                <a:defRPr/>
              </a:pPr>
              <a:t>18</a:t>
            </a:fld>
            <a:endParaRPr lang="en-US" dirty="0"/>
          </a:p>
        </p:txBody>
      </p:sp>
      <p:pic>
        <p:nvPicPr>
          <p:cNvPr id="9" name="Resim 8"/>
          <p:cNvPicPr>
            <a:picLocks noChangeAspect="1"/>
          </p:cNvPicPr>
          <p:nvPr/>
        </p:nvPicPr>
        <p:blipFill>
          <a:blip r:embed="rId8"/>
          <a:stretch>
            <a:fillRect/>
          </a:stretch>
        </p:blipFill>
        <p:spPr>
          <a:xfrm>
            <a:off x="179512" y="188410"/>
            <a:ext cx="1944216" cy="792549"/>
          </a:xfrm>
          <a:prstGeom prst="rect">
            <a:avLst/>
          </a:prstGeom>
        </p:spPr>
      </p:pic>
      <p:sp>
        <p:nvSpPr>
          <p:cNvPr id="11" name="İçerik Yer Tutucusu 2"/>
          <p:cNvSpPr txBox="1">
            <a:spLocks/>
          </p:cNvSpPr>
          <p:nvPr/>
        </p:nvSpPr>
        <p:spPr>
          <a:xfrm>
            <a:off x="385192" y="1987634"/>
            <a:ext cx="8229600" cy="4081891"/>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endParaRPr lang="tr-TR" sz="2400" dirty="0"/>
          </a:p>
          <a:p>
            <a:pPr marL="342900" indent="-342900" algn="l" fontAlgn="auto">
              <a:spcAft>
                <a:spcPts val="0"/>
              </a:spcAft>
              <a:buFont typeface="Wingdings" panose="05000000000000000000" pitchFamily="2" charset="2"/>
              <a:buChar char="v"/>
            </a:pPr>
            <a:r>
              <a:rPr lang="tr-TR" sz="2500" b="1" dirty="0" smtClean="0"/>
              <a:t>Müzakerelerin başlangıç tarihi: 2003</a:t>
            </a:r>
          </a:p>
          <a:p>
            <a:pPr marL="342900" indent="-342900" algn="l" fontAlgn="auto">
              <a:spcAft>
                <a:spcPts val="0"/>
              </a:spcAft>
              <a:buFont typeface="Wingdings" panose="05000000000000000000" pitchFamily="2" charset="2"/>
              <a:buChar char="v"/>
            </a:pPr>
            <a:endParaRPr lang="tr-TR" sz="2500" b="1" dirty="0" smtClean="0"/>
          </a:p>
          <a:p>
            <a:pPr marL="342900" indent="-342900" algn="l" fontAlgn="auto">
              <a:spcAft>
                <a:spcPts val="0"/>
              </a:spcAft>
              <a:buFont typeface="Wingdings" panose="05000000000000000000" pitchFamily="2" charset="2"/>
              <a:buChar char="v"/>
            </a:pPr>
            <a:r>
              <a:rPr lang="tr-TR" sz="2500" b="1" dirty="0" smtClean="0"/>
              <a:t>Sürecin ivme kazanması: 2009</a:t>
            </a:r>
          </a:p>
          <a:p>
            <a:pPr marL="342900" indent="-342900" algn="l" fontAlgn="auto">
              <a:spcAft>
                <a:spcPts val="0"/>
              </a:spcAft>
              <a:buFont typeface="Wingdings" panose="05000000000000000000" pitchFamily="2" charset="2"/>
              <a:buChar char="v"/>
            </a:pPr>
            <a:endParaRPr lang="tr-TR" sz="2500" b="1" dirty="0" smtClean="0"/>
          </a:p>
          <a:p>
            <a:pPr marL="342900" indent="-342900" algn="l" fontAlgn="auto">
              <a:spcAft>
                <a:spcPts val="0"/>
              </a:spcAft>
              <a:buFont typeface="Wingdings" panose="05000000000000000000" pitchFamily="2" charset="2"/>
              <a:buChar char="v"/>
            </a:pPr>
            <a:r>
              <a:rPr lang="tr-TR" sz="2500" b="1" dirty="0" smtClean="0"/>
              <a:t>Anlaşmanın imzalanması: 2014</a:t>
            </a:r>
          </a:p>
          <a:p>
            <a:pPr algn="l" fontAlgn="auto">
              <a:spcAft>
                <a:spcPts val="0"/>
              </a:spcAft>
            </a:pPr>
            <a:endParaRPr lang="tr-TR" sz="2500" b="1" dirty="0" smtClean="0"/>
          </a:p>
          <a:p>
            <a:pPr marL="342900" indent="-342900" algn="l" fontAlgn="auto">
              <a:spcAft>
                <a:spcPts val="0"/>
              </a:spcAft>
              <a:buFont typeface="Wingdings" panose="05000000000000000000" pitchFamily="2" charset="2"/>
              <a:buChar char="v"/>
            </a:pPr>
            <a:r>
              <a:rPr lang="tr-TR" sz="2500" b="1" dirty="0" smtClean="0"/>
              <a:t>Anlaşmanın Resmi </a:t>
            </a:r>
            <a:r>
              <a:rPr lang="tr-TR" sz="2500" b="1" dirty="0" err="1" smtClean="0"/>
              <a:t>Gazete’de</a:t>
            </a:r>
            <a:r>
              <a:rPr lang="tr-TR" sz="2500" b="1" dirty="0" smtClean="0"/>
              <a:t> yayınlanması: 4 Kasım 2014</a:t>
            </a:r>
          </a:p>
          <a:p>
            <a:pPr marL="342900" indent="-342900" algn="l" fontAlgn="auto">
              <a:spcAft>
                <a:spcPts val="0"/>
              </a:spcAft>
              <a:buFont typeface="Wingdings" panose="05000000000000000000" pitchFamily="2" charset="2"/>
              <a:buChar char="v"/>
            </a:pPr>
            <a:endParaRPr lang="tr-TR" sz="2500" b="1" dirty="0" smtClean="0"/>
          </a:p>
          <a:p>
            <a:pPr marL="342900" indent="-342900" algn="l" fontAlgn="auto">
              <a:spcAft>
                <a:spcPts val="0"/>
              </a:spcAft>
              <a:buFont typeface="Wingdings" panose="05000000000000000000" pitchFamily="2" charset="2"/>
              <a:buChar char="v"/>
            </a:pPr>
            <a:r>
              <a:rPr lang="tr-TR" sz="2500" b="1" dirty="0" smtClean="0"/>
              <a:t>Anlaşmanın yürürlüğe giriş tarihi: 1 Ocak 2015</a:t>
            </a:r>
          </a:p>
          <a:p>
            <a:pPr marL="64008" fontAlgn="auto">
              <a:spcAft>
                <a:spcPts val="0"/>
              </a:spcAft>
            </a:pPr>
            <a:endParaRPr lang="tr-TR" sz="2400" dirty="0" smtClean="0"/>
          </a:p>
        </p:txBody>
      </p:sp>
      <p:pic>
        <p:nvPicPr>
          <p:cNvPr id="13" name="Picture 6" descr="http://www.turkeydiscoverthepotential.com/Content/img/DPotentia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6858" y="450974"/>
            <a:ext cx="1152128" cy="504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Cüneyit Saçaklı\Desktop\watermar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71258" y="188410"/>
            <a:ext cx="1321222" cy="79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3903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Başlık 1"/>
          <p:cNvSpPr txBox="1">
            <a:spLocks/>
          </p:cNvSpPr>
          <p:nvPr/>
        </p:nvSpPr>
        <p:spPr>
          <a:xfrm>
            <a:off x="1619672" y="1556792"/>
            <a:ext cx="3384376" cy="63795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defRPr/>
            </a:pPr>
            <a:endParaRPr lang="en-GB" sz="2400" b="1" dirty="0">
              <a:latin typeface="Calibir"/>
            </a:endParaRPr>
          </a:p>
        </p:txBody>
      </p:sp>
      <p:sp>
        <p:nvSpPr>
          <p:cNvPr id="2" name="Dikdörtgen 1"/>
          <p:cNvSpPr/>
          <p:nvPr/>
        </p:nvSpPr>
        <p:spPr>
          <a:xfrm>
            <a:off x="1252381" y="861769"/>
            <a:ext cx="6120680" cy="1077218"/>
          </a:xfrm>
          <a:prstGeom prst="rect">
            <a:avLst/>
          </a:prstGeom>
        </p:spPr>
        <p:txBody>
          <a:bodyPr wrap="square">
            <a:spAutoFit/>
          </a:bodyPr>
          <a:lstStyle/>
          <a:p>
            <a:pPr algn="ctr"/>
            <a:r>
              <a:rPr lang="tr-TR" sz="3200" b="1" dirty="0" smtClean="0">
                <a:solidFill>
                  <a:srgbClr val="FF0000"/>
                </a:solidFill>
                <a:latin typeface="Calibir"/>
                <a:ea typeface="+mj-ea"/>
                <a:cs typeface="+mj-cs"/>
              </a:rPr>
              <a:t>Türkiye-İran Tercihli Ticaret Anlaşması Kapsamı</a:t>
            </a:r>
            <a:endParaRPr lang="en-GB" sz="3200" b="1" dirty="0">
              <a:solidFill>
                <a:srgbClr val="FF0000"/>
              </a:solidFill>
            </a:endParaRPr>
          </a:p>
        </p:txBody>
      </p:sp>
      <p:graphicFrame>
        <p:nvGraphicFramePr>
          <p:cNvPr id="18" name="Diyagram 17"/>
          <p:cNvGraphicFramePr/>
          <p:nvPr>
            <p:extLst>
              <p:ext uri="{D42A27DB-BD31-4B8C-83A1-F6EECF244321}">
                <p14:modId xmlns:p14="http://schemas.microsoft.com/office/powerpoint/2010/main" val="3829960034"/>
              </p:ext>
            </p:extLst>
          </p:nvPr>
        </p:nvGraphicFramePr>
        <p:xfrm>
          <a:off x="107504" y="1554611"/>
          <a:ext cx="8784976" cy="51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2"/>
          </p:nvPr>
        </p:nvSpPr>
        <p:spPr/>
        <p:txBody>
          <a:bodyPr/>
          <a:lstStyle/>
          <a:p>
            <a:pPr>
              <a:defRPr/>
            </a:pPr>
            <a:fld id="{346C779E-0AAF-484D-A0CC-7BF578EA6BFC}" type="slidenum">
              <a:rPr lang="en-US" smtClean="0"/>
              <a:pPr>
                <a:defRPr/>
              </a:pPr>
              <a:t>19</a:t>
            </a:fld>
            <a:endParaRPr lang="en-US" dirty="0"/>
          </a:p>
        </p:txBody>
      </p:sp>
      <p:pic>
        <p:nvPicPr>
          <p:cNvPr id="9" name="Resim 8"/>
          <p:cNvPicPr>
            <a:picLocks noChangeAspect="1"/>
          </p:cNvPicPr>
          <p:nvPr/>
        </p:nvPicPr>
        <p:blipFill>
          <a:blip r:embed="rId8"/>
          <a:stretch>
            <a:fillRect/>
          </a:stretch>
        </p:blipFill>
        <p:spPr>
          <a:xfrm>
            <a:off x="179512" y="188410"/>
            <a:ext cx="1944216" cy="792549"/>
          </a:xfrm>
          <a:prstGeom prst="rect">
            <a:avLst/>
          </a:prstGeom>
        </p:spPr>
      </p:pic>
      <p:sp>
        <p:nvSpPr>
          <p:cNvPr id="11" name="İçerik Yer Tutucusu 2"/>
          <p:cNvSpPr txBox="1">
            <a:spLocks/>
          </p:cNvSpPr>
          <p:nvPr/>
        </p:nvSpPr>
        <p:spPr>
          <a:xfrm>
            <a:off x="179512" y="1987634"/>
            <a:ext cx="8712968" cy="4368717"/>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endParaRPr lang="tr-TR" sz="2400" dirty="0"/>
          </a:p>
          <a:p>
            <a:pPr marL="457200" indent="-457200" algn="just">
              <a:buFont typeface="Wingdings" panose="05000000000000000000" pitchFamily="2" charset="2"/>
              <a:buChar char="v"/>
            </a:pPr>
            <a:r>
              <a:rPr lang="tr-TR" sz="2800" b="1" dirty="0" smtClean="0"/>
              <a:t>Türkiye, </a:t>
            </a:r>
            <a:r>
              <a:rPr lang="tr-TR" sz="2800" b="1" dirty="0"/>
              <a:t>6’lı gümrük tarife </a:t>
            </a:r>
            <a:r>
              <a:rPr lang="tr-TR" sz="2800" b="1" dirty="0" smtClean="0"/>
              <a:t>istatistik pozisyonu </a:t>
            </a:r>
            <a:r>
              <a:rPr lang="tr-TR" sz="2800" b="1" dirty="0"/>
              <a:t>bazında toplam 140 tarım ürününde İran’a tarife indirimi vermiştir. Bahse konu ürünler </a:t>
            </a:r>
            <a:r>
              <a:rPr lang="tr-TR" sz="2800" b="1" dirty="0" smtClean="0"/>
              <a:t>ağırlıklı olarak karides </a:t>
            </a:r>
            <a:r>
              <a:rPr lang="tr-TR" sz="2800" b="1" dirty="0"/>
              <a:t>ve bazı su ürünleri, hurma, baharatlar, balık yağları, bazı unlu mamuller ve etil alkolden oluşmaktadır</a:t>
            </a:r>
            <a:r>
              <a:rPr lang="tr-TR" sz="2800" b="1" dirty="0" smtClean="0"/>
              <a:t>.</a:t>
            </a:r>
          </a:p>
          <a:p>
            <a:pPr marL="457200" indent="-457200" algn="just">
              <a:buFont typeface="Wingdings" panose="05000000000000000000" pitchFamily="2" charset="2"/>
              <a:buChar char="v"/>
            </a:pPr>
            <a:endParaRPr lang="tr-TR" sz="2800" b="1" dirty="0" smtClean="0"/>
          </a:p>
          <a:p>
            <a:pPr marL="457200" indent="-457200" algn="just">
              <a:buFont typeface="Wingdings" panose="05000000000000000000" pitchFamily="2" charset="2"/>
              <a:buChar char="v"/>
            </a:pPr>
            <a:r>
              <a:rPr lang="tr-TR" sz="2800" b="1" dirty="0"/>
              <a:t>Buna karşılık, İran 6’lı gümrük tarife istatistik pozisyonu bazında 125 sanayi ürününde Türkiye’ye tarife indirimi yapmıştır. </a:t>
            </a:r>
            <a:r>
              <a:rPr lang="tr-TR" sz="2800" b="1" dirty="0" smtClean="0"/>
              <a:t>Bahse konu ürünler, İran’a 2013 yılı ihracatımızın % 14,6’sı karşılığı (612 Milyon ABD Doları), temizlik </a:t>
            </a:r>
            <a:r>
              <a:rPr lang="tr-TR" sz="2800" b="1" dirty="0"/>
              <a:t>ürünleri, plastik malzemeler, orman ürünleri, hazır giyim, ev tekstili, çelik ürünleri, demir ve </a:t>
            </a:r>
            <a:r>
              <a:rPr lang="tr-TR" sz="2800" b="1" dirty="0" err="1"/>
              <a:t>demirdışı</a:t>
            </a:r>
            <a:r>
              <a:rPr lang="tr-TR" sz="2800" b="1" dirty="0"/>
              <a:t> metaller, beyaz eşya ve elektrik-elektronik </a:t>
            </a:r>
            <a:r>
              <a:rPr lang="tr-TR" sz="2800" b="1" dirty="0" smtClean="0"/>
              <a:t>ürünleridir.</a:t>
            </a:r>
            <a:endParaRPr lang="tr-TR" sz="2800" b="1" dirty="0"/>
          </a:p>
          <a:p>
            <a:pPr marL="342900" indent="-342900" algn="l" fontAlgn="auto">
              <a:spcAft>
                <a:spcPts val="0"/>
              </a:spcAft>
              <a:buFont typeface="Wingdings" panose="05000000000000000000" pitchFamily="2" charset="2"/>
              <a:buChar char="v"/>
            </a:pPr>
            <a:endParaRPr lang="tr-TR" sz="2500" b="1" dirty="0" smtClean="0"/>
          </a:p>
          <a:p>
            <a:pPr marL="64008" fontAlgn="auto">
              <a:spcAft>
                <a:spcPts val="0"/>
              </a:spcAft>
            </a:pPr>
            <a:endParaRPr lang="tr-TR" sz="2400" dirty="0" smtClean="0"/>
          </a:p>
        </p:txBody>
      </p:sp>
      <p:pic>
        <p:nvPicPr>
          <p:cNvPr id="13" name="Picture 6" descr="http://www.turkeydiscoverthepotential.com/Content/img/DPotentia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6858" y="450974"/>
            <a:ext cx="1152128" cy="504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Cüneyit Saçaklı\Desktop\watermar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71258" y="188410"/>
            <a:ext cx="1321222" cy="79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2835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611560" y="2636912"/>
            <a:ext cx="7389143"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eaLnBrk="1" fontAlgn="auto" hangingPunct="1">
              <a:spcAft>
                <a:spcPts val="0"/>
              </a:spcAft>
              <a:defRPr/>
            </a:pPr>
            <a:r>
              <a:rPr lang="tr-TR" sz="3600" b="1" dirty="0" smtClean="0"/>
              <a:t>I.  Akdeniz için Birlik Süreci ve Güney Akdeniz Ülkeleri ile </a:t>
            </a:r>
            <a:r>
              <a:rPr lang="tr-TR" sz="3600" b="1" dirty="0" err="1" smtClean="0"/>
              <a:t>STA’lar</a:t>
            </a:r>
            <a:endParaRPr lang="en-GB" sz="3600" b="1" dirty="0"/>
          </a:p>
        </p:txBody>
      </p:sp>
      <p:sp>
        <p:nvSpPr>
          <p:cNvPr id="3" name="Slayt Numarası Yer Tutucusu 2"/>
          <p:cNvSpPr>
            <a:spLocks noGrp="1"/>
          </p:cNvSpPr>
          <p:nvPr>
            <p:ph type="sldNum" sz="quarter" idx="12"/>
          </p:nvPr>
        </p:nvSpPr>
        <p:spPr/>
        <p:txBody>
          <a:bodyPr/>
          <a:lstStyle/>
          <a:p>
            <a:pPr>
              <a:defRPr/>
            </a:pPr>
            <a:fld id="{346C779E-0AAF-484D-A0CC-7BF578EA6BFC}" type="slidenum">
              <a:rPr lang="en-US" smtClean="0"/>
              <a:pPr>
                <a:defRPr/>
              </a:pPr>
              <a:t>2</a:t>
            </a:fld>
            <a:endParaRPr lang="en-US" dirty="0"/>
          </a:p>
        </p:txBody>
      </p:sp>
      <p:pic>
        <p:nvPicPr>
          <p:cNvPr id="8" name="Resim 7"/>
          <p:cNvPicPr>
            <a:picLocks noChangeAspect="1"/>
          </p:cNvPicPr>
          <p:nvPr/>
        </p:nvPicPr>
        <p:blipFill>
          <a:blip r:embed="rId3"/>
          <a:stretch>
            <a:fillRect/>
          </a:stretch>
        </p:blipFill>
        <p:spPr>
          <a:xfrm>
            <a:off x="586388" y="525825"/>
            <a:ext cx="2329428" cy="886951"/>
          </a:xfrm>
          <a:prstGeom prst="rect">
            <a:avLst/>
          </a:prstGeom>
        </p:spPr>
      </p:pic>
      <p:cxnSp>
        <p:nvCxnSpPr>
          <p:cNvPr id="9" name="Straight Connector 7"/>
          <p:cNvCxnSpPr/>
          <p:nvPr/>
        </p:nvCxnSpPr>
        <p:spPr>
          <a:xfrm>
            <a:off x="467544" y="1556792"/>
            <a:ext cx="244827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pic>
        <p:nvPicPr>
          <p:cNvPr id="10" name="Picture 2" descr="C:\Users\Cüneyit Saçaklı\Desktop\water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25825"/>
            <a:ext cx="1462054" cy="9446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turkeydiscoverthepotential.com/Content/img/DPotenti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832939"/>
            <a:ext cx="1152128" cy="50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593303"/>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Başlık 1"/>
          <p:cNvSpPr txBox="1">
            <a:spLocks/>
          </p:cNvSpPr>
          <p:nvPr/>
        </p:nvSpPr>
        <p:spPr>
          <a:xfrm>
            <a:off x="1619672" y="1556792"/>
            <a:ext cx="3384376" cy="63795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defRPr/>
            </a:pPr>
            <a:endParaRPr lang="en-GB" sz="2400" b="1" dirty="0">
              <a:latin typeface="Calibir"/>
            </a:endParaRPr>
          </a:p>
        </p:txBody>
      </p:sp>
      <p:sp>
        <p:nvSpPr>
          <p:cNvPr id="2" name="Dikdörtgen 1"/>
          <p:cNvSpPr/>
          <p:nvPr/>
        </p:nvSpPr>
        <p:spPr>
          <a:xfrm>
            <a:off x="755576" y="861769"/>
            <a:ext cx="7488832" cy="1077218"/>
          </a:xfrm>
          <a:prstGeom prst="rect">
            <a:avLst/>
          </a:prstGeom>
        </p:spPr>
        <p:txBody>
          <a:bodyPr wrap="square">
            <a:spAutoFit/>
          </a:bodyPr>
          <a:lstStyle/>
          <a:p>
            <a:pPr algn="ctr"/>
            <a:r>
              <a:rPr lang="tr-TR" sz="3200" b="1" dirty="0" smtClean="0">
                <a:solidFill>
                  <a:srgbClr val="FF0000"/>
                </a:solidFill>
                <a:latin typeface="Calibir"/>
                <a:ea typeface="+mj-ea"/>
                <a:cs typeface="+mj-cs"/>
              </a:rPr>
              <a:t>Türkiye-İran Tercihli Ticaret Anlaşmasının Güncellenmesi </a:t>
            </a:r>
            <a:endParaRPr lang="en-GB" sz="3200" b="1" dirty="0">
              <a:solidFill>
                <a:srgbClr val="FF0000"/>
              </a:solidFill>
            </a:endParaRPr>
          </a:p>
        </p:txBody>
      </p:sp>
      <p:graphicFrame>
        <p:nvGraphicFramePr>
          <p:cNvPr id="18" name="Diyagram 17"/>
          <p:cNvGraphicFramePr/>
          <p:nvPr>
            <p:extLst>
              <p:ext uri="{D42A27DB-BD31-4B8C-83A1-F6EECF244321}">
                <p14:modId xmlns:p14="http://schemas.microsoft.com/office/powerpoint/2010/main" val="3829960034"/>
              </p:ext>
            </p:extLst>
          </p:nvPr>
        </p:nvGraphicFramePr>
        <p:xfrm>
          <a:off x="107504" y="1554611"/>
          <a:ext cx="8784976" cy="51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2"/>
          </p:nvPr>
        </p:nvSpPr>
        <p:spPr/>
        <p:txBody>
          <a:bodyPr/>
          <a:lstStyle/>
          <a:p>
            <a:pPr>
              <a:defRPr/>
            </a:pPr>
            <a:fld id="{346C779E-0AAF-484D-A0CC-7BF578EA6BFC}" type="slidenum">
              <a:rPr lang="en-US" smtClean="0"/>
              <a:pPr>
                <a:defRPr/>
              </a:pPr>
              <a:t>20</a:t>
            </a:fld>
            <a:endParaRPr lang="en-US" dirty="0"/>
          </a:p>
        </p:txBody>
      </p:sp>
      <p:pic>
        <p:nvPicPr>
          <p:cNvPr id="9" name="Resim 8"/>
          <p:cNvPicPr>
            <a:picLocks noChangeAspect="1"/>
          </p:cNvPicPr>
          <p:nvPr/>
        </p:nvPicPr>
        <p:blipFill>
          <a:blip r:embed="rId8"/>
          <a:stretch>
            <a:fillRect/>
          </a:stretch>
        </p:blipFill>
        <p:spPr>
          <a:xfrm>
            <a:off x="179512" y="188410"/>
            <a:ext cx="1944216" cy="792549"/>
          </a:xfrm>
          <a:prstGeom prst="rect">
            <a:avLst/>
          </a:prstGeom>
        </p:spPr>
      </p:pic>
      <p:sp>
        <p:nvSpPr>
          <p:cNvPr id="11" name="İçerik Yer Tutucusu 2"/>
          <p:cNvSpPr txBox="1">
            <a:spLocks/>
          </p:cNvSpPr>
          <p:nvPr/>
        </p:nvSpPr>
        <p:spPr>
          <a:xfrm>
            <a:off x="179512" y="1987634"/>
            <a:ext cx="8712968" cy="4368717"/>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endParaRPr lang="tr-TR" sz="2400" dirty="0"/>
          </a:p>
          <a:p>
            <a:pPr marL="457200" indent="-457200" algn="just">
              <a:buFont typeface="Wingdings" panose="05000000000000000000" pitchFamily="2" charset="2"/>
              <a:buChar char="v"/>
            </a:pPr>
            <a:r>
              <a:rPr lang="tr-TR" sz="2800" b="1" dirty="0"/>
              <a:t>TTA taviz listelerine yeni ürünlerin eklenmesine yönelik olarak 2015 yılından bu yana çalışmalar yapılmaktadır. </a:t>
            </a:r>
            <a:endParaRPr lang="tr-TR" sz="2800" b="1" dirty="0" smtClean="0"/>
          </a:p>
          <a:p>
            <a:pPr marL="457200" indent="-457200" algn="just">
              <a:buFont typeface="Wingdings" panose="05000000000000000000" pitchFamily="2" charset="2"/>
              <a:buChar char="v"/>
            </a:pPr>
            <a:endParaRPr lang="tr-TR" sz="2800" b="1" dirty="0" smtClean="0"/>
          </a:p>
          <a:p>
            <a:pPr marL="457200" indent="-457200" algn="just">
              <a:buFont typeface="Wingdings" panose="05000000000000000000" pitchFamily="2" charset="2"/>
              <a:buChar char="v"/>
            </a:pPr>
            <a:r>
              <a:rPr lang="tr-TR" sz="2800" b="1" dirty="0"/>
              <a:t>ABD yaptırımları sonrasında yaşadığı ekonomik kriz nedeniyle, ülkeden döviz çıkışını azaltmak için 23 Haziran 2018 tarihi itibarinden bu yana İran toplamda 1.660 ürünün ithalatını yasaklamıştır. Söz konusu yasaklardan etkilenen TTA kapsamı ürün sayısı 68’dir. </a:t>
            </a:r>
            <a:endParaRPr lang="tr-TR" sz="2800" b="1" dirty="0" smtClean="0"/>
          </a:p>
          <a:p>
            <a:pPr marL="457200" indent="-457200" algn="just">
              <a:buFont typeface="Wingdings" panose="05000000000000000000" pitchFamily="2" charset="2"/>
              <a:buChar char="v"/>
            </a:pPr>
            <a:endParaRPr lang="tr-TR" sz="2500" b="1" dirty="0" smtClean="0"/>
          </a:p>
          <a:p>
            <a:pPr marL="457200" indent="-457200" algn="just">
              <a:buFont typeface="Wingdings" panose="05000000000000000000" pitchFamily="2" charset="2"/>
              <a:buChar char="v"/>
            </a:pPr>
            <a:r>
              <a:rPr lang="tr-TR" sz="2800" b="1" dirty="0"/>
              <a:t>TTA genişletme müzakerelerinin devamı için de ülkemiz TTA kapsamında yasak bulunan 68 ürüne yönelik yasakların kaldırılmasını ön şart olarak sunmaktadır.</a:t>
            </a:r>
            <a:endParaRPr lang="tr-TR" sz="2500" b="1" dirty="0" smtClean="0"/>
          </a:p>
          <a:p>
            <a:pPr marL="64008" fontAlgn="auto">
              <a:spcAft>
                <a:spcPts val="0"/>
              </a:spcAft>
            </a:pPr>
            <a:endParaRPr lang="tr-TR" sz="2400" dirty="0" smtClean="0"/>
          </a:p>
        </p:txBody>
      </p:sp>
      <p:pic>
        <p:nvPicPr>
          <p:cNvPr id="13" name="Picture 6" descr="http://www.turkeydiscoverthepotential.com/Content/img/DPotentia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6858" y="450974"/>
            <a:ext cx="1152128" cy="504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Cüneyit Saçaklı\Desktop\watermar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71258" y="188410"/>
            <a:ext cx="1321222" cy="79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78525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Başlık 1"/>
          <p:cNvSpPr txBox="1">
            <a:spLocks/>
          </p:cNvSpPr>
          <p:nvPr/>
        </p:nvSpPr>
        <p:spPr>
          <a:xfrm>
            <a:off x="1619672" y="1556792"/>
            <a:ext cx="3384376" cy="63795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defRPr/>
            </a:pPr>
            <a:endParaRPr lang="en-GB" sz="2400" b="1" dirty="0">
              <a:latin typeface="Calibir"/>
            </a:endParaRPr>
          </a:p>
        </p:txBody>
      </p:sp>
      <p:graphicFrame>
        <p:nvGraphicFramePr>
          <p:cNvPr id="18" name="Diyagram 17"/>
          <p:cNvGraphicFramePr/>
          <p:nvPr>
            <p:extLst>
              <p:ext uri="{D42A27DB-BD31-4B8C-83A1-F6EECF244321}">
                <p14:modId xmlns:p14="http://schemas.microsoft.com/office/powerpoint/2010/main" val="3829960034"/>
              </p:ext>
            </p:extLst>
          </p:nvPr>
        </p:nvGraphicFramePr>
        <p:xfrm>
          <a:off x="107504" y="1554611"/>
          <a:ext cx="8784976" cy="51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2"/>
          </p:nvPr>
        </p:nvSpPr>
        <p:spPr/>
        <p:txBody>
          <a:bodyPr/>
          <a:lstStyle/>
          <a:p>
            <a:pPr>
              <a:defRPr/>
            </a:pPr>
            <a:fld id="{346C779E-0AAF-484D-A0CC-7BF578EA6BFC}" type="slidenum">
              <a:rPr lang="en-US" smtClean="0"/>
              <a:pPr>
                <a:defRPr/>
              </a:pPr>
              <a:t>21</a:t>
            </a:fld>
            <a:endParaRPr lang="en-US" dirty="0"/>
          </a:p>
        </p:txBody>
      </p:sp>
      <p:pic>
        <p:nvPicPr>
          <p:cNvPr id="9" name="Resim 8"/>
          <p:cNvPicPr>
            <a:picLocks noChangeAspect="1"/>
          </p:cNvPicPr>
          <p:nvPr/>
        </p:nvPicPr>
        <p:blipFill>
          <a:blip r:embed="rId8"/>
          <a:stretch>
            <a:fillRect/>
          </a:stretch>
        </p:blipFill>
        <p:spPr>
          <a:xfrm>
            <a:off x="179512" y="188410"/>
            <a:ext cx="1944216" cy="792549"/>
          </a:xfrm>
          <a:prstGeom prst="rect">
            <a:avLst/>
          </a:prstGeom>
        </p:spPr>
      </p:pic>
      <p:graphicFrame>
        <p:nvGraphicFramePr>
          <p:cNvPr id="6" name="Tablo 5"/>
          <p:cNvGraphicFramePr>
            <a:graphicFrameLocks noGrp="1"/>
          </p:cNvGraphicFramePr>
          <p:nvPr>
            <p:extLst>
              <p:ext uri="{D42A27DB-BD31-4B8C-83A1-F6EECF244321}">
                <p14:modId xmlns:p14="http://schemas.microsoft.com/office/powerpoint/2010/main" val="727989043"/>
              </p:ext>
            </p:extLst>
          </p:nvPr>
        </p:nvGraphicFramePr>
        <p:xfrm>
          <a:off x="755576" y="1042448"/>
          <a:ext cx="7632849" cy="5090160"/>
        </p:xfrm>
        <a:graphic>
          <a:graphicData uri="http://schemas.openxmlformats.org/drawingml/2006/table">
            <a:tbl>
              <a:tblPr firstRow="1" bandRow="1">
                <a:tableStyleId>{5C22544A-7EE6-4342-B048-85BDC9FD1C3A}</a:tableStyleId>
              </a:tblPr>
              <a:tblGrid>
                <a:gridCol w="1090407">
                  <a:extLst>
                    <a:ext uri="{9D8B030D-6E8A-4147-A177-3AD203B41FA5}">
                      <a16:colId xmlns:a16="http://schemas.microsoft.com/office/drawing/2014/main" xmlns="" val="1932978638"/>
                    </a:ext>
                  </a:extLst>
                </a:gridCol>
                <a:gridCol w="1090407">
                  <a:extLst>
                    <a:ext uri="{9D8B030D-6E8A-4147-A177-3AD203B41FA5}">
                      <a16:colId xmlns:a16="http://schemas.microsoft.com/office/drawing/2014/main" xmlns="" val="17804898"/>
                    </a:ext>
                  </a:extLst>
                </a:gridCol>
                <a:gridCol w="1090407">
                  <a:extLst>
                    <a:ext uri="{9D8B030D-6E8A-4147-A177-3AD203B41FA5}">
                      <a16:colId xmlns:a16="http://schemas.microsoft.com/office/drawing/2014/main" xmlns="" val="3309182292"/>
                    </a:ext>
                  </a:extLst>
                </a:gridCol>
                <a:gridCol w="1090407">
                  <a:extLst>
                    <a:ext uri="{9D8B030D-6E8A-4147-A177-3AD203B41FA5}">
                      <a16:colId xmlns:a16="http://schemas.microsoft.com/office/drawing/2014/main" xmlns="" val="3111367570"/>
                    </a:ext>
                  </a:extLst>
                </a:gridCol>
                <a:gridCol w="1090407">
                  <a:extLst>
                    <a:ext uri="{9D8B030D-6E8A-4147-A177-3AD203B41FA5}">
                      <a16:colId xmlns:a16="http://schemas.microsoft.com/office/drawing/2014/main" xmlns="" val="758279232"/>
                    </a:ext>
                  </a:extLst>
                </a:gridCol>
                <a:gridCol w="1090407">
                  <a:extLst>
                    <a:ext uri="{9D8B030D-6E8A-4147-A177-3AD203B41FA5}">
                      <a16:colId xmlns:a16="http://schemas.microsoft.com/office/drawing/2014/main" xmlns="" val="3066301286"/>
                    </a:ext>
                  </a:extLst>
                </a:gridCol>
                <a:gridCol w="1090407">
                  <a:extLst>
                    <a:ext uri="{9D8B030D-6E8A-4147-A177-3AD203B41FA5}">
                      <a16:colId xmlns:a16="http://schemas.microsoft.com/office/drawing/2014/main" xmlns="" val="2912166275"/>
                    </a:ext>
                  </a:extLst>
                </a:gridCol>
              </a:tblGrid>
              <a:tr h="873631">
                <a:tc gridSpan="7">
                  <a:txBody>
                    <a:bodyPr/>
                    <a:lstStyle/>
                    <a:p>
                      <a:pPr algn="ctr"/>
                      <a:r>
                        <a:rPr lang="tr-TR" sz="2800" dirty="0" smtClean="0"/>
                        <a:t>TÜRKİYE</a:t>
                      </a:r>
                      <a:r>
                        <a:rPr lang="tr-TR" sz="2800" baseline="0" dirty="0" smtClean="0"/>
                        <a:t> - İRAN TİCARETİ </a:t>
                      </a:r>
                    </a:p>
                    <a:p>
                      <a:pPr algn="ctr"/>
                      <a:r>
                        <a:rPr lang="tr-TR" sz="2400" baseline="0" dirty="0" smtClean="0"/>
                        <a:t>(Milyon $)</a:t>
                      </a:r>
                      <a:endParaRPr lang="tr-TR" sz="24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2128402477"/>
                  </a:ext>
                </a:extLst>
              </a:tr>
              <a:tr h="692879">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Yıl</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İhracat</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İhracat Değ.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İthalat</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İthalat Değ.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Hacim</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Denge</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400064363"/>
                  </a:ext>
                </a:extLst>
              </a:tr>
              <a:tr h="346440">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2015</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3.664</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6.096</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9.760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-2.432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95693346"/>
                  </a:ext>
                </a:extLst>
              </a:tr>
              <a:tr h="346440">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2015 TTA</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725</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-0,3</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15,4</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748</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166266824"/>
                  </a:ext>
                </a:extLst>
              </a:tr>
              <a:tr h="346440">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2016</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4.966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35,5</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4.700</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-22,9</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9.666</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4075145042"/>
                  </a:ext>
                </a:extLst>
              </a:tr>
              <a:tr h="346440">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2016 TTA</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1.009</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39,2</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41,9</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1.041</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978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9069068"/>
                  </a:ext>
                </a:extLst>
              </a:tr>
              <a:tr h="346440">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2017</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3.259</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-34,4</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7.492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59,4</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10.751</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-4.233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4112908037"/>
                  </a:ext>
                </a:extLst>
              </a:tr>
              <a:tr h="346440">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2017 TTA</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940</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67,2</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993</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887</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740642052"/>
                  </a:ext>
                </a:extLst>
              </a:tr>
              <a:tr h="346440">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2018</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2.393</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-26,6</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6.931</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-7,5</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9.325</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-4.538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625098060"/>
                  </a:ext>
                </a:extLst>
              </a:tr>
              <a:tr h="346440">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2018 TTA</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546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-41,9</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563</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921463748"/>
                  </a:ext>
                </a:extLst>
              </a:tr>
              <a:tr h="346440">
                <a:tc>
                  <a:txBody>
                    <a:bodyPr/>
                    <a:lstStyle/>
                    <a:p>
                      <a:pPr algn="ctr">
                        <a:lnSpc>
                          <a:spcPct val="115000"/>
                        </a:lnSpc>
                        <a:spcAft>
                          <a:spcPts val="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2.316</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4.354</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-37,2</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6.670</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tr-T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-2.038</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2613042996"/>
                  </a:ext>
                </a:extLst>
              </a:tr>
              <a:tr h="346440">
                <a:tc>
                  <a:txBody>
                    <a:bodyPr/>
                    <a:lstStyle/>
                    <a:p>
                      <a:pPr algn="ctr">
                        <a:lnSpc>
                          <a:spcPct val="115000"/>
                        </a:lnSpc>
                        <a:spcAft>
                          <a:spcPts val="0"/>
                        </a:spcAft>
                      </a:pPr>
                      <a:r>
                        <a:rPr lang="tr-TR" sz="2000" b="1">
                          <a:effectLst/>
                          <a:latin typeface="Calibri" panose="020F0502020204030204" pitchFamily="34" charset="0"/>
                          <a:ea typeface="Calibri" panose="020F0502020204030204" pitchFamily="34" charset="0"/>
                          <a:cs typeface="Calibri" panose="020F0502020204030204" pitchFamily="34" charset="0"/>
                        </a:rPr>
                        <a:t>2019 TTA</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2063559213"/>
                  </a:ext>
                </a:extLst>
              </a:tr>
            </a:tbl>
          </a:graphicData>
        </a:graphic>
      </p:graphicFrame>
      <p:pic>
        <p:nvPicPr>
          <p:cNvPr id="12" name="Picture 6" descr="http://www.turkeydiscoverthepotential.com/Content/img/DPotentia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6858" y="450974"/>
            <a:ext cx="1152128" cy="5040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Cüneyit Saçaklı\Desktop\watermar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71258" y="188410"/>
            <a:ext cx="1321222" cy="79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4286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çerik Yer Tutucusu 6"/>
          <p:cNvSpPr txBox="1">
            <a:spLocks/>
          </p:cNvSpPr>
          <p:nvPr/>
        </p:nvSpPr>
        <p:spPr>
          <a:xfrm>
            <a:off x="323528" y="1700808"/>
            <a:ext cx="8568952" cy="693523"/>
          </a:xfrm>
          <a:prstGeom prst="rect">
            <a:avLst/>
          </a:prstGeom>
          <a:noFill/>
        </p:spPr>
        <p:txBody>
          <a:bodyPr vert="horz" wrap="square" lIns="91440" tIns="45720" rIns="91440" bIns="4572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endParaRPr lang="tr-TR" dirty="0" smtClean="0"/>
          </a:p>
          <a:p>
            <a:pPr fontAlgn="auto">
              <a:spcAft>
                <a:spcPts val="0"/>
              </a:spcAft>
            </a:pPr>
            <a:endParaRPr lang="en-US" dirty="0"/>
          </a:p>
        </p:txBody>
      </p:sp>
      <p:sp>
        <p:nvSpPr>
          <p:cNvPr id="8" name="Unvan 1"/>
          <p:cNvSpPr txBox="1">
            <a:spLocks/>
          </p:cNvSpPr>
          <p:nvPr/>
        </p:nvSpPr>
        <p:spPr>
          <a:xfrm flipV="1">
            <a:off x="539552" y="1556792"/>
            <a:ext cx="7886700" cy="432048"/>
          </a:xfrm>
          <a:prstGeom prst="rect">
            <a:avLst/>
          </a:prstGeom>
        </p:spPr>
        <p:txBody>
          <a:bodyPr vert="horz" lIns="91440" tIns="45720" rIns="91440" bIns="45720" rtlCol="0" anchor="b">
            <a:normAutofit fontScale="90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endParaRPr lang="tr-TR" sz="2800" b="1" dirty="0">
              <a:latin typeface="Calibri" pitchFamily="34" charset="0"/>
              <a:ea typeface="+mn-ea"/>
              <a:cs typeface="Arial" charset="0"/>
            </a:endParaRPr>
          </a:p>
        </p:txBody>
      </p:sp>
      <p:sp>
        <p:nvSpPr>
          <p:cNvPr id="2" name="Dikdörtgen 1"/>
          <p:cNvSpPr/>
          <p:nvPr/>
        </p:nvSpPr>
        <p:spPr>
          <a:xfrm>
            <a:off x="1043608" y="2394331"/>
            <a:ext cx="6840760" cy="2123658"/>
          </a:xfrm>
          <a:prstGeom prst="rect">
            <a:avLst/>
          </a:prstGeom>
        </p:spPr>
        <p:txBody>
          <a:bodyPr wrap="square">
            <a:spAutoFit/>
          </a:bodyPr>
          <a:lstStyle/>
          <a:p>
            <a:pPr algn="ctr">
              <a:spcBef>
                <a:spcPct val="50000"/>
              </a:spcBef>
            </a:pPr>
            <a:endParaRPr lang="tr-TR" sz="2400" b="1" dirty="0" smtClean="0">
              <a:latin typeface="Calibri" pitchFamily="34" charset="0"/>
            </a:endParaRPr>
          </a:p>
          <a:p>
            <a:pPr algn="ctr">
              <a:spcBef>
                <a:spcPct val="50000"/>
              </a:spcBef>
            </a:pPr>
            <a:endParaRPr lang="tr-TR" sz="2400" b="1" dirty="0">
              <a:latin typeface="Calibri" pitchFamily="34" charset="0"/>
            </a:endParaRPr>
          </a:p>
          <a:p>
            <a:pPr algn="ctr">
              <a:spcBef>
                <a:spcPct val="50000"/>
              </a:spcBef>
            </a:pPr>
            <a:endParaRPr lang="tr-TR" sz="2400" b="1" dirty="0" smtClean="0">
              <a:latin typeface="Calibri" pitchFamily="34" charset="0"/>
            </a:endParaRPr>
          </a:p>
          <a:p>
            <a:pPr algn="ctr">
              <a:spcBef>
                <a:spcPct val="50000"/>
              </a:spcBef>
            </a:pPr>
            <a:endParaRPr lang="tr-TR" sz="2400" b="1" dirty="0">
              <a:latin typeface="Calibri" pitchFamily="34" charset="0"/>
            </a:endParaRPr>
          </a:p>
        </p:txBody>
      </p:sp>
      <p:pic>
        <p:nvPicPr>
          <p:cNvPr id="12" name="Picture 6" descr="http://www.turkeydiscoverthepotential.com/Content/img/DPotenti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858" y="450974"/>
            <a:ext cx="1152128" cy="504055"/>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pPr>
              <a:defRPr/>
            </a:pPr>
            <a:fld id="{346C779E-0AAF-484D-A0CC-7BF578EA6BFC}" type="slidenum">
              <a:rPr lang="en-US" smtClean="0"/>
              <a:pPr>
                <a:defRPr/>
              </a:pPr>
              <a:t>22</a:t>
            </a:fld>
            <a:endParaRPr lang="en-US" dirty="0"/>
          </a:p>
        </p:txBody>
      </p:sp>
      <p:pic>
        <p:nvPicPr>
          <p:cNvPr id="9" name="Resim 8"/>
          <p:cNvPicPr>
            <a:picLocks noChangeAspect="1"/>
          </p:cNvPicPr>
          <p:nvPr/>
        </p:nvPicPr>
        <p:blipFill>
          <a:blip r:embed="rId4"/>
          <a:stretch>
            <a:fillRect/>
          </a:stretch>
        </p:blipFill>
        <p:spPr>
          <a:xfrm>
            <a:off x="179512" y="188410"/>
            <a:ext cx="1944216" cy="792549"/>
          </a:xfrm>
          <a:prstGeom prst="rect">
            <a:avLst/>
          </a:prstGeom>
        </p:spPr>
      </p:pic>
      <p:sp>
        <p:nvSpPr>
          <p:cNvPr id="5" name="Dikdörtgen 4"/>
          <p:cNvSpPr/>
          <p:nvPr/>
        </p:nvSpPr>
        <p:spPr>
          <a:xfrm>
            <a:off x="899592" y="1982450"/>
            <a:ext cx="7526660" cy="3262432"/>
          </a:xfrm>
          <a:prstGeom prst="rect">
            <a:avLst/>
          </a:prstGeom>
        </p:spPr>
        <p:txBody>
          <a:bodyPr wrap="square">
            <a:spAutoFit/>
          </a:bodyPr>
          <a:lstStyle/>
          <a:p>
            <a:pPr algn="ctr"/>
            <a:r>
              <a:rPr lang="tr-TR" sz="5400" b="1" dirty="0">
                <a:solidFill>
                  <a:schemeClr val="accent1">
                    <a:lumMod val="75000"/>
                  </a:schemeClr>
                </a:solidFill>
              </a:rPr>
              <a:t>Teşekkürler</a:t>
            </a:r>
          </a:p>
          <a:p>
            <a:pPr algn="ctr"/>
            <a:endParaRPr lang="tr-TR" b="1" dirty="0" smtClean="0"/>
          </a:p>
          <a:p>
            <a:pPr algn="ctr"/>
            <a:endParaRPr lang="tr-TR" b="1" dirty="0"/>
          </a:p>
          <a:p>
            <a:pPr algn="ctr"/>
            <a:endParaRPr lang="tr-TR" b="1" dirty="0" smtClean="0"/>
          </a:p>
          <a:p>
            <a:pPr algn="ctr"/>
            <a:endParaRPr lang="tr-TR" b="1" dirty="0"/>
          </a:p>
          <a:p>
            <a:pPr algn="ctr"/>
            <a:r>
              <a:rPr lang="tr-TR" sz="2000" b="1" dirty="0" smtClean="0"/>
              <a:t>Şanlıurfa Ticaret ve Sanayi Odası</a:t>
            </a:r>
          </a:p>
          <a:p>
            <a:pPr algn="ctr"/>
            <a:r>
              <a:rPr lang="tr-TR" sz="2000" b="1" dirty="0" smtClean="0"/>
              <a:t>Dış Ticaret Birimi</a:t>
            </a:r>
          </a:p>
          <a:p>
            <a:pPr algn="ctr"/>
            <a:r>
              <a:rPr lang="tr-TR" sz="2000" b="1" dirty="0" smtClean="0">
                <a:hlinkClick r:id="rId5"/>
              </a:rPr>
              <a:t>disticaret@sutso.org.tr</a:t>
            </a:r>
            <a:endParaRPr lang="tr-TR" sz="2000" b="1" dirty="0" smtClean="0"/>
          </a:p>
          <a:p>
            <a:pPr algn="ctr"/>
            <a:r>
              <a:rPr lang="tr-TR" sz="2000" b="1" dirty="0" smtClean="0"/>
              <a:t>(414) 318 18 00 – 147 - 181</a:t>
            </a:r>
            <a:endParaRPr lang="tr-TR" sz="2000" b="1" dirty="0"/>
          </a:p>
        </p:txBody>
      </p:sp>
      <p:pic>
        <p:nvPicPr>
          <p:cNvPr id="10" name="Picture 2" descr="C:\Users\Cüneyit Saçaklı\Desktop\watermar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1258" y="188410"/>
            <a:ext cx="1321222" cy="79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35765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346C779E-0AAF-484D-A0CC-7BF578EA6BFC}" type="slidenum">
              <a:rPr lang="en-US" smtClean="0"/>
              <a:pPr>
                <a:defRPr/>
              </a:pPr>
              <a:t>3</a:t>
            </a:fld>
            <a:endParaRPr lang="en-US" dirty="0"/>
          </a:p>
        </p:txBody>
      </p:sp>
      <p:pic>
        <p:nvPicPr>
          <p:cNvPr id="2" name="Resim 1"/>
          <p:cNvPicPr>
            <a:picLocks noChangeAspect="1"/>
          </p:cNvPicPr>
          <p:nvPr/>
        </p:nvPicPr>
        <p:blipFill>
          <a:blip r:embed="rId3"/>
          <a:stretch>
            <a:fillRect/>
          </a:stretch>
        </p:blipFill>
        <p:spPr>
          <a:xfrm>
            <a:off x="338039" y="353439"/>
            <a:ext cx="2328874" cy="890093"/>
          </a:xfrm>
          <a:prstGeom prst="rect">
            <a:avLst/>
          </a:prstGeom>
        </p:spPr>
      </p:pic>
      <p:pic>
        <p:nvPicPr>
          <p:cNvPr id="4" name="Resim 3"/>
          <p:cNvPicPr>
            <a:picLocks noChangeAspect="1"/>
          </p:cNvPicPr>
          <p:nvPr/>
        </p:nvPicPr>
        <p:blipFill>
          <a:blip r:embed="rId4"/>
          <a:stretch>
            <a:fillRect/>
          </a:stretch>
        </p:blipFill>
        <p:spPr>
          <a:xfrm>
            <a:off x="395536" y="1340768"/>
            <a:ext cx="2462997" cy="18290"/>
          </a:xfrm>
          <a:prstGeom prst="rect">
            <a:avLst/>
          </a:prstGeom>
        </p:spPr>
      </p:pic>
      <p:sp>
        <p:nvSpPr>
          <p:cNvPr id="10" name="Dikdörtgen 9"/>
          <p:cNvSpPr/>
          <p:nvPr/>
        </p:nvSpPr>
        <p:spPr>
          <a:xfrm>
            <a:off x="381874" y="1673631"/>
            <a:ext cx="827893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pPr marL="444500" indent="-444500" algn="just"/>
            <a:r>
              <a:rPr lang="tr-TR" sz="3600" b="1" dirty="0">
                <a:solidFill>
                  <a:schemeClr val="accent1">
                    <a:lumMod val="50000"/>
                  </a:schemeClr>
                </a:solidFill>
                <a:latin typeface="+mn-lt"/>
              </a:rPr>
              <a:t>AVRUPA-AKDENİZ </a:t>
            </a:r>
            <a:r>
              <a:rPr lang="tr-TR" sz="3600" b="1" dirty="0" smtClean="0">
                <a:solidFill>
                  <a:schemeClr val="accent1">
                    <a:lumMod val="50000"/>
                  </a:schemeClr>
                </a:solidFill>
                <a:latin typeface="+mn-lt"/>
              </a:rPr>
              <a:t>ORTAKLIĞI </a:t>
            </a:r>
            <a:r>
              <a:rPr lang="tr-TR" sz="3600" b="1" dirty="0">
                <a:solidFill>
                  <a:schemeClr val="accent1">
                    <a:lumMod val="50000"/>
                  </a:schemeClr>
                </a:solidFill>
                <a:latin typeface="+mn-lt"/>
              </a:rPr>
              <a:t>(EUROMED):</a:t>
            </a:r>
          </a:p>
        </p:txBody>
      </p:sp>
      <p:grpSp>
        <p:nvGrpSpPr>
          <p:cNvPr id="11" name="Grup 10"/>
          <p:cNvGrpSpPr/>
          <p:nvPr/>
        </p:nvGrpSpPr>
        <p:grpSpPr>
          <a:xfrm>
            <a:off x="265619" y="2576969"/>
            <a:ext cx="1288995" cy="1224134"/>
            <a:chOff x="515684" y="35865"/>
            <a:chExt cx="9197044" cy="579432"/>
          </a:xfrm>
        </p:grpSpPr>
        <p:sp>
          <p:nvSpPr>
            <p:cNvPr id="12" name="Aynı Yanın Köşesi Yuvarlatılmış Dikdörtgen 11"/>
            <p:cNvSpPr/>
            <p:nvPr/>
          </p:nvSpPr>
          <p:spPr>
            <a:xfrm rot="5400000">
              <a:off x="4824490" y="-4272941"/>
              <a:ext cx="579432" cy="9197044"/>
            </a:xfrm>
            <a:prstGeom prst="round2SameRect">
              <a:avLst/>
            </a:prstGeom>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Aynı Yanın Köşesi Yuvarlatılmış Dikdörtgen 4"/>
            <p:cNvSpPr/>
            <p:nvPr/>
          </p:nvSpPr>
          <p:spPr>
            <a:xfrm>
              <a:off x="727807" y="165719"/>
              <a:ext cx="8623672" cy="4022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0" lvl="1" algn="just" defTabSz="844550">
                <a:lnSpc>
                  <a:spcPct val="90000"/>
                </a:lnSpc>
                <a:spcAft>
                  <a:spcPct val="15000"/>
                </a:spcAft>
              </a:pPr>
              <a:endParaRPr lang="tr-TR" sz="2000" dirty="0">
                <a:solidFill>
                  <a:srgbClr val="000000"/>
                </a:solidFill>
              </a:endParaRPr>
            </a:p>
          </p:txBody>
        </p:sp>
      </p:grpSp>
      <p:grpSp>
        <p:nvGrpSpPr>
          <p:cNvPr id="14" name="Grup 13"/>
          <p:cNvGrpSpPr/>
          <p:nvPr/>
        </p:nvGrpSpPr>
        <p:grpSpPr>
          <a:xfrm>
            <a:off x="289257" y="4044644"/>
            <a:ext cx="1287146" cy="1066271"/>
            <a:chOff x="515677" y="35865"/>
            <a:chExt cx="9197041" cy="579432"/>
          </a:xfrm>
        </p:grpSpPr>
        <p:sp>
          <p:nvSpPr>
            <p:cNvPr id="15" name="Aynı Yanın Köşesi Yuvarlatılmış Dikdörtgen 14"/>
            <p:cNvSpPr/>
            <p:nvPr/>
          </p:nvSpPr>
          <p:spPr>
            <a:xfrm rot="5400000">
              <a:off x="4824482" y="-4272940"/>
              <a:ext cx="579432" cy="9197041"/>
            </a:xfrm>
            <a:prstGeom prst="round2SameRect">
              <a:avLst/>
            </a:prstGeom>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tr-TR" dirty="0"/>
            </a:p>
          </p:txBody>
        </p:sp>
        <p:sp>
          <p:nvSpPr>
            <p:cNvPr id="16" name="Aynı Yanın Köşesi Yuvarlatılmış Dikdörtgen 4"/>
            <p:cNvSpPr/>
            <p:nvPr/>
          </p:nvSpPr>
          <p:spPr>
            <a:xfrm>
              <a:off x="727807" y="165719"/>
              <a:ext cx="8623672" cy="4022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0" lvl="1" algn="just" defTabSz="844550">
                <a:lnSpc>
                  <a:spcPct val="90000"/>
                </a:lnSpc>
                <a:spcAft>
                  <a:spcPct val="15000"/>
                </a:spcAft>
              </a:pPr>
              <a:endParaRPr lang="tr-TR" sz="2000" dirty="0">
                <a:solidFill>
                  <a:srgbClr val="000000"/>
                </a:solidFill>
              </a:endParaRPr>
            </a:p>
          </p:txBody>
        </p:sp>
      </p:grpSp>
      <p:sp>
        <p:nvSpPr>
          <p:cNvPr id="17" name="Aynı Yanın Köşesi Yuvarlatılmış Dikdörtgen 16"/>
          <p:cNvSpPr/>
          <p:nvPr/>
        </p:nvSpPr>
        <p:spPr>
          <a:xfrm rot="5400000">
            <a:off x="4360048" y="1749334"/>
            <a:ext cx="954097" cy="8291865"/>
          </a:xfrm>
          <a:prstGeom prst="round2SameRect">
            <a:avLst/>
          </a:prstGeom>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ynı Yanın Köşesi Yuvarlatılmış Dikdörtgen 17"/>
          <p:cNvSpPr/>
          <p:nvPr/>
        </p:nvSpPr>
        <p:spPr>
          <a:xfrm rot="5400000">
            <a:off x="3494639" y="799297"/>
            <a:ext cx="1224133" cy="4824537"/>
          </a:xfrm>
          <a:prstGeom prst="round2SameRect">
            <a:avLst/>
          </a:prstGeom>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9" name="Aynı Yanın Köşesi Yuvarlatılmış Dikdörtgen 18"/>
          <p:cNvSpPr/>
          <p:nvPr/>
        </p:nvSpPr>
        <p:spPr>
          <a:xfrm rot="5400000">
            <a:off x="3589891" y="2142560"/>
            <a:ext cx="1066271" cy="4857180"/>
          </a:xfrm>
          <a:prstGeom prst="round2SameRect">
            <a:avLst/>
          </a:prstGeom>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tr-TR" dirty="0"/>
          </a:p>
        </p:txBody>
      </p:sp>
      <p:pic>
        <p:nvPicPr>
          <p:cNvPr id="20" name="Resim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1376" y="2599499"/>
            <a:ext cx="2562624" cy="2504787"/>
          </a:xfrm>
          <a:prstGeom prst="rect">
            <a:avLst/>
          </a:prstGeom>
        </p:spPr>
      </p:pic>
      <p:sp>
        <p:nvSpPr>
          <p:cNvPr id="21" name="Dikdörtgen 20"/>
          <p:cNvSpPr/>
          <p:nvPr/>
        </p:nvSpPr>
        <p:spPr>
          <a:xfrm>
            <a:off x="620792" y="3028454"/>
            <a:ext cx="697627"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r>
              <a:rPr lang="tr-TR" b="1" dirty="0">
                <a:solidFill>
                  <a:srgbClr val="000000"/>
                </a:solidFill>
              </a:rPr>
              <a:t>1995</a:t>
            </a:r>
            <a:endParaRPr lang="tr-TR" b="1" dirty="0"/>
          </a:p>
        </p:txBody>
      </p:sp>
      <p:sp>
        <p:nvSpPr>
          <p:cNvPr id="31" name="Dikdörtgen 30"/>
          <p:cNvSpPr/>
          <p:nvPr/>
        </p:nvSpPr>
        <p:spPr>
          <a:xfrm>
            <a:off x="562531" y="4308198"/>
            <a:ext cx="697627"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r>
              <a:rPr lang="tr-TR" b="1" dirty="0">
                <a:solidFill>
                  <a:srgbClr val="000000"/>
                </a:solidFill>
              </a:rPr>
              <a:t>2008</a:t>
            </a:r>
            <a:endParaRPr lang="tr-TR" b="1" dirty="0"/>
          </a:p>
        </p:txBody>
      </p:sp>
      <p:sp>
        <p:nvSpPr>
          <p:cNvPr id="33" name="Aynı Yanın Köşesi Yuvarlatılmış Dikdörtgen 4"/>
          <p:cNvSpPr/>
          <p:nvPr/>
        </p:nvSpPr>
        <p:spPr>
          <a:xfrm>
            <a:off x="1880058" y="2858911"/>
            <a:ext cx="4550922" cy="8109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0" lvl="1" algn="just" defTabSz="844550">
              <a:lnSpc>
                <a:spcPct val="90000"/>
              </a:lnSpc>
              <a:spcAft>
                <a:spcPct val="15000"/>
              </a:spcAft>
            </a:pPr>
            <a:r>
              <a:rPr lang="tr-TR" sz="2000" b="1" dirty="0">
                <a:solidFill>
                  <a:srgbClr val="000000"/>
                </a:solidFill>
              </a:rPr>
              <a:t>AB ile AB üyesi olmayan Akdeniz ülkeleri arasında kalıcı ve kurumsal bir işbirliği çerçevesinin oluşturulması amacıyla Barselona Süreci oluşturulmuştur. </a:t>
            </a:r>
          </a:p>
        </p:txBody>
      </p:sp>
      <p:sp>
        <p:nvSpPr>
          <p:cNvPr id="35" name="Aynı Yanın Köşesi Yuvarlatılmış Dikdörtgen 4"/>
          <p:cNvSpPr/>
          <p:nvPr/>
        </p:nvSpPr>
        <p:spPr>
          <a:xfrm>
            <a:off x="1673131" y="3934968"/>
            <a:ext cx="4722624" cy="9615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0" lvl="1" algn="just" defTabSz="844550">
              <a:lnSpc>
                <a:spcPct val="90000"/>
              </a:lnSpc>
              <a:spcAft>
                <a:spcPct val="15000"/>
              </a:spcAft>
            </a:pPr>
            <a:r>
              <a:rPr lang="tr-TR" sz="2000" b="1" dirty="0" smtClean="0">
                <a:solidFill>
                  <a:srgbClr val="000000"/>
                </a:solidFill>
              </a:rPr>
              <a:t>Paris'te </a:t>
            </a:r>
            <a:r>
              <a:rPr lang="tr-TR" sz="2000" b="1" dirty="0">
                <a:solidFill>
                  <a:srgbClr val="000000"/>
                </a:solidFill>
              </a:rPr>
              <a:t>yapılan Avrupa-Akdeniz </a:t>
            </a:r>
            <a:r>
              <a:rPr lang="tr-TR" sz="2000" b="1" dirty="0" smtClean="0">
                <a:solidFill>
                  <a:srgbClr val="000000"/>
                </a:solidFill>
              </a:rPr>
              <a:t>Zirvesi </a:t>
            </a:r>
            <a:r>
              <a:rPr lang="tr-TR" sz="2000" b="1" dirty="0">
                <a:solidFill>
                  <a:srgbClr val="000000"/>
                </a:solidFill>
              </a:rPr>
              <a:t>ile </a:t>
            </a:r>
            <a:r>
              <a:rPr lang="tr-TR" sz="2000" b="1" dirty="0" smtClean="0">
                <a:solidFill>
                  <a:srgbClr val="000000"/>
                </a:solidFill>
              </a:rPr>
              <a:t>süreç Akdeniz  </a:t>
            </a:r>
            <a:r>
              <a:rPr lang="tr-TR" sz="2000" b="1" dirty="0">
                <a:solidFill>
                  <a:srgbClr val="000000"/>
                </a:solidFill>
              </a:rPr>
              <a:t>için </a:t>
            </a:r>
            <a:r>
              <a:rPr lang="tr-TR" sz="2000" b="1" dirty="0" smtClean="0">
                <a:solidFill>
                  <a:srgbClr val="000000"/>
                </a:solidFill>
              </a:rPr>
              <a:t>Birlik </a:t>
            </a:r>
            <a:r>
              <a:rPr lang="tr-TR" sz="2000" b="1" dirty="0">
                <a:solidFill>
                  <a:srgbClr val="000000"/>
                </a:solidFill>
              </a:rPr>
              <a:t>(</a:t>
            </a:r>
            <a:r>
              <a:rPr lang="tr-TR" sz="2000" b="1" dirty="0" err="1">
                <a:solidFill>
                  <a:srgbClr val="000000"/>
                </a:solidFill>
              </a:rPr>
              <a:t>AiB</a:t>
            </a:r>
            <a:r>
              <a:rPr lang="tr-TR" sz="2000" b="1" dirty="0">
                <a:solidFill>
                  <a:srgbClr val="000000"/>
                </a:solidFill>
              </a:rPr>
              <a:t>) </a:t>
            </a:r>
            <a:r>
              <a:rPr lang="tr-TR" sz="2000" b="1" dirty="0" smtClean="0">
                <a:solidFill>
                  <a:srgbClr val="000000"/>
                </a:solidFill>
              </a:rPr>
              <a:t>olarak kurumsal kimliğini kazanmıştır. </a:t>
            </a:r>
            <a:endParaRPr lang="tr-TR" sz="2000" b="1" dirty="0">
              <a:solidFill>
                <a:srgbClr val="000000"/>
              </a:solidFill>
            </a:endParaRPr>
          </a:p>
        </p:txBody>
      </p:sp>
      <p:sp>
        <p:nvSpPr>
          <p:cNvPr id="37" name="Aynı Yanın Köşesi Yuvarlatılmış Dikdörtgen 4"/>
          <p:cNvSpPr/>
          <p:nvPr/>
        </p:nvSpPr>
        <p:spPr>
          <a:xfrm>
            <a:off x="619280" y="5417092"/>
            <a:ext cx="8187565" cy="11682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0" lvl="1" algn="just" defTabSz="844550">
              <a:lnSpc>
                <a:spcPct val="90000"/>
              </a:lnSpc>
              <a:spcAft>
                <a:spcPct val="15000"/>
              </a:spcAft>
            </a:pPr>
            <a:r>
              <a:rPr lang="tr-TR" sz="2000" b="1" dirty="0" smtClean="0">
                <a:solidFill>
                  <a:srgbClr val="000000"/>
                </a:solidFill>
              </a:rPr>
              <a:t>Bakanlığımız </a:t>
            </a:r>
            <a:r>
              <a:rPr lang="tr-TR" sz="2000" b="1" dirty="0">
                <a:solidFill>
                  <a:srgbClr val="000000"/>
                </a:solidFill>
              </a:rPr>
              <a:t>AİB </a:t>
            </a:r>
            <a:r>
              <a:rPr lang="tr-TR" sz="2000" b="1" dirty="0" smtClean="0">
                <a:solidFill>
                  <a:srgbClr val="000000"/>
                </a:solidFill>
              </a:rPr>
              <a:t>sürecine </a:t>
            </a:r>
            <a:r>
              <a:rPr lang="tr-TR" sz="2000" b="1" dirty="0">
                <a:solidFill>
                  <a:srgbClr val="000000"/>
                </a:solidFill>
              </a:rPr>
              <a:t>başta Serbest Ticaret Anlaşmaları olmak üzere taraf ülkeler arasındaki ticari ilişkilerin güçlendirilmesi boyutu ile Avrupa Komisyonu ile de işbirliği </a:t>
            </a:r>
            <a:r>
              <a:rPr lang="tr-TR" sz="2000" b="1" dirty="0" smtClean="0">
                <a:solidFill>
                  <a:srgbClr val="000000"/>
                </a:solidFill>
              </a:rPr>
              <a:t>yaparak </a:t>
            </a:r>
            <a:r>
              <a:rPr lang="tr-TR" sz="2000" b="1" dirty="0">
                <a:solidFill>
                  <a:srgbClr val="000000"/>
                </a:solidFill>
              </a:rPr>
              <a:t>katkı sağlamaktadır. </a:t>
            </a:r>
          </a:p>
          <a:p>
            <a:pPr marL="0" lvl="1" defTabSz="844550">
              <a:lnSpc>
                <a:spcPct val="90000"/>
              </a:lnSpc>
              <a:spcAft>
                <a:spcPct val="15000"/>
              </a:spcAft>
            </a:pPr>
            <a:endParaRPr lang="tr-TR" sz="2000" dirty="0">
              <a:solidFill>
                <a:srgbClr val="000000"/>
              </a:solidFill>
            </a:endParaRPr>
          </a:p>
        </p:txBody>
      </p:sp>
      <p:pic>
        <p:nvPicPr>
          <p:cNvPr id="22" name="Picture 2" descr="C:\Users\Cüneyit Saçaklı\Desktop\watermar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8753" y="414017"/>
            <a:ext cx="1462054" cy="9446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www.turkeydiscoverthepotential.com/Content/img/DPotenti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6705" y="739477"/>
            <a:ext cx="1152128" cy="50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13326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346C779E-0AAF-484D-A0CC-7BF578EA6BFC}" type="slidenum">
              <a:rPr lang="en-US" smtClean="0"/>
              <a:pPr>
                <a:defRPr/>
              </a:pPr>
              <a:t>4</a:t>
            </a:fld>
            <a:endParaRPr lang="en-US" dirty="0"/>
          </a:p>
        </p:txBody>
      </p:sp>
      <p:pic>
        <p:nvPicPr>
          <p:cNvPr id="2" name="Resim 1"/>
          <p:cNvPicPr>
            <a:picLocks noChangeAspect="1"/>
          </p:cNvPicPr>
          <p:nvPr/>
        </p:nvPicPr>
        <p:blipFill>
          <a:blip r:embed="rId3"/>
          <a:stretch>
            <a:fillRect/>
          </a:stretch>
        </p:blipFill>
        <p:spPr>
          <a:xfrm>
            <a:off x="338039" y="353439"/>
            <a:ext cx="2328874" cy="890093"/>
          </a:xfrm>
          <a:prstGeom prst="rect">
            <a:avLst/>
          </a:prstGeom>
        </p:spPr>
      </p:pic>
      <p:pic>
        <p:nvPicPr>
          <p:cNvPr id="4" name="Resim 3"/>
          <p:cNvPicPr>
            <a:picLocks noChangeAspect="1"/>
          </p:cNvPicPr>
          <p:nvPr/>
        </p:nvPicPr>
        <p:blipFill>
          <a:blip r:embed="rId4"/>
          <a:stretch>
            <a:fillRect/>
          </a:stretch>
        </p:blipFill>
        <p:spPr>
          <a:xfrm>
            <a:off x="395536" y="1340768"/>
            <a:ext cx="2462997" cy="18290"/>
          </a:xfrm>
          <a:prstGeom prst="rect">
            <a:avLst/>
          </a:prstGeom>
        </p:spPr>
      </p:pic>
      <p:sp>
        <p:nvSpPr>
          <p:cNvPr id="22" name="Alt Başlık 1"/>
          <p:cNvSpPr>
            <a:spLocks noGrp="1"/>
          </p:cNvSpPr>
          <p:nvPr>
            <p:ph type="subTitle" idx="1"/>
          </p:nvPr>
        </p:nvSpPr>
        <p:spPr>
          <a:xfrm>
            <a:off x="179512" y="1608514"/>
            <a:ext cx="8784975" cy="908287"/>
          </a:xfrm>
        </p:spPr>
        <p:txBody>
          <a:bodyPr>
            <a:noAutofit/>
          </a:bodyPr>
          <a:lstStyle/>
          <a:p>
            <a:r>
              <a:rPr lang="tr-TR" sz="2600" b="1" dirty="0" err="1" smtClean="0">
                <a:solidFill>
                  <a:srgbClr val="002060"/>
                </a:solidFill>
              </a:rPr>
              <a:t>Euromed</a:t>
            </a:r>
            <a:r>
              <a:rPr lang="tr-TR" sz="2600" b="1" dirty="0" smtClean="0">
                <a:solidFill>
                  <a:srgbClr val="002060"/>
                </a:solidFill>
              </a:rPr>
              <a:t>-Barselona sürecinin temel amacı Akdeniz’in kuzeyi ve güneyini birleştiren bir serbest ticaret alanı kurulmasıdır</a:t>
            </a:r>
            <a:endParaRPr lang="tr-TR" sz="2600" b="1" dirty="0">
              <a:solidFill>
                <a:srgbClr val="002060"/>
              </a:solidFill>
            </a:endParaRPr>
          </a:p>
        </p:txBody>
      </p:sp>
      <p:sp>
        <p:nvSpPr>
          <p:cNvPr id="23" name="Alt Başlık 1"/>
          <p:cNvSpPr txBox="1">
            <a:spLocks/>
          </p:cNvSpPr>
          <p:nvPr/>
        </p:nvSpPr>
        <p:spPr>
          <a:xfrm>
            <a:off x="179512" y="2645548"/>
            <a:ext cx="5737097" cy="79103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Wingdings"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3600" dirty="0" smtClean="0">
                <a:solidFill>
                  <a:srgbClr val="FF0000"/>
                </a:solidFill>
              </a:rPr>
              <a:t>*</a:t>
            </a:r>
            <a:r>
              <a:rPr lang="tr-TR" dirty="0" smtClean="0"/>
              <a:t> 52 Ülke (27 AB üyesi + 24 partner + İngiltere)</a:t>
            </a:r>
            <a:endParaRPr lang="tr-TR" dirty="0"/>
          </a:p>
        </p:txBody>
      </p:sp>
      <p:sp>
        <p:nvSpPr>
          <p:cNvPr id="24" name="Alt Başlık 1"/>
          <p:cNvSpPr txBox="1">
            <a:spLocks/>
          </p:cNvSpPr>
          <p:nvPr/>
        </p:nvSpPr>
        <p:spPr>
          <a:xfrm>
            <a:off x="-324544" y="3490997"/>
            <a:ext cx="4584969" cy="9571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tr-TR" sz="3600" dirty="0" smtClean="0">
                <a:solidFill>
                  <a:srgbClr val="FF0000"/>
                </a:solidFill>
              </a:rPr>
              <a:t>        *</a:t>
            </a:r>
            <a:r>
              <a:rPr lang="tr-TR" dirty="0" smtClean="0"/>
              <a:t> 800 Milyon nüfus</a:t>
            </a:r>
            <a:endParaRPr lang="tr-TR" dirty="0"/>
          </a:p>
        </p:txBody>
      </p:sp>
      <p:sp>
        <p:nvSpPr>
          <p:cNvPr id="25" name="Alt Başlık 1"/>
          <p:cNvSpPr txBox="1">
            <a:spLocks/>
          </p:cNvSpPr>
          <p:nvPr/>
        </p:nvSpPr>
        <p:spPr>
          <a:xfrm>
            <a:off x="179512" y="4515783"/>
            <a:ext cx="4353359" cy="8105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tr-TR" sz="3600" dirty="0" smtClean="0">
                <a:solidFill>
                  <a:srgbClr val="FF0000"/>
                </a:solidFill>
              </a:rPr>
              <a:t>   *</a:t>
            </a:r>
            <a:r>
              <a:rPr lang="tr-TR" dirty="0" smtClean="0"/>
              <a:t> 18 Trilyon Euro GDP</a:t>
            </a:r>
            <a:endParaRPr lang="tr-TR" dirty="0"/>
          </a:p>
        </p:txBody>
      </p:sp>
      <p:pic>
        <p:nvPicPr>
          <p:cNvPr id="26" name="Resim 25"/>
          <p:cNvPicPr>
            <a:picLocks noChangeAspect="1"/>
          </p:cNvPicPr>
          <p:nvPr/>
        </p:nvPicPr>
        <p:blipFill>
          <a:blip r:embed="rId5"/>
          <a:stretch>
            <a:fillRect/>
          </a:stretch>
        </p:blipFill>
        <p:spPr>
          <a:xfrm>
            <a:off x="4061583" y="3076575"/>
            <a:ext cx="5076056" cy="3781425"/>
          </a:xfrm>
          <a:prstGeom prst="rect">
            <a:avLst/>
          </a:prstGeom>
        </p:spPr>
      </p:pic>
      <p:sp>
        <p:nvSpPr>
          <p:cNvPr id="11" name="Alt Başlık 1"/>
          <p:cNvSpPr txBox="1">
            <a:spLocks/>
          </p:cNvSpPr>
          <p:nvPr/>
        </p:nvSpPr>
        <p:spPr>
          <a:xfrm>
            <a:off x="435389" y="5422341"/>
            <a:ext cx="4032448" cy="7910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3600" dirty="0" smtClean="0">
                <a:solidFill>
                  <a:srgbClr val="FF0000"/>
                </a:solidFill>
              </a:rPr>
              <a:t>*</a:t>
            </a:r>
            <a:r>
              <a:rPr lang="tr-TR" dirty="0" smtClean="0"/>
              <a:t> % 35 Dünya ticaret payı</a:t>
            </a:r>
            <a:endParaRPr lang="tr-TR" dirty="0"/>
          </a:p>
        </p:txBody>
      </p:sp>
      <p:pic>
        <p:nvPicPr>
          <p:cNvPr id="13" name="Picture 6" descr="http://www.turkeydiscoverthepotential.com/Content/img/DPotenti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6705" y="739477"/>
            <a:ext cx="1152128" cy="504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Cüneyit Saçaklı\Desktop\watermar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8753" y="414017"/>
            <a:ext cx="1462054" cy="94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26969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çerik Yer Tutucusu 6"/>
          <p:cNvSpPr txBox="1">
            <a:spLocks/>
          </p:cNvSpPr>
          <p:nvPr/>
        </p:nvSpPr>
        <p:spPr>
          <a:xfrm>
            <a:off x="467544" y="1700808"/>
            <a:ext cx="8568952" cy="341632"/>
          </a:xfrm>
          <a:prstGeom prst="rect">
            <a:avLst/>
          </a:prstGeom>
          <a:noFill/>
        </p:spPr>
        <p:txBody>
          <a:bodyPr vert="horz" wrap="square" lIns="91440" tIns="45720" rIns="91440" bIns="4572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endParaRPr lang="en-US" dirty="0"/>
          </a:p>
        </p:txBody>
      </p:sp>
      <p:sp>
        <p:nvSpPr>
          <p:cNvPr id="8" name="Unvan 1"/>
          <p:cNvSpPr txBox="1">
            <a:spLocks/>
          </p:cNvSpPr>
          <p:nvPr/>
        </p:nvSpPr>
        <p:spPr>
          <a:xfrm>
            <a:off x="604586" y="1021367"/>
            <a:ext cx="7886700" cy="813249"/>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57200" indent="-457200" fontAlgn="auto">
              <a:spcAft>
                <a:spcPts val="0"/>
              </a:spcAft>
              <a:buFont typeface="Wingdings" panose="05000000000000000000" pitchFamily="2" charset="2"/>
              <a:buChar char="v"/>
            </a:pPr>
            <a:r>
              <a:rPr lang="tr-TR" sz="2800" b="1" dirty="0" smtClean="0">
                <a:latin typeface="Calibri" pitchFamily="34" charset="0"/>
                <a:ea typeface="+mn-ea"/>
                <a:cs typeface="Arial" charset="0"/>
              </a:rPr>
              <a:t>Avrupa-Akdeniz Serbest Ticaret Anlaşmaları - I</a:t>
            </a:r>
            <a:endParaRPr lang="tr-TR" sz="2800" b="1" dirty="0">
              <a:latin typeface="Calibri" pitchFamily="34" charset="0"/>
              <a:ea typeface="+mn-ea"/>
              <a:cs typeface="Arial" charset="0"/>
            </a:endParaRPr>
          </a:p>
        </p:txBody>
      </p:sp>
      <p:grpSp>
        <p:nvGrpSpPr>
          <p:cNvPr id="9" name="Grup 8"/>
          <p:cNvGrpSpPr/>
          <p:nvPr/>
        </p:nvGrpSpPr>
        <p:grpSpPr>
          <a:xfrm>
            <a:off x="169231" y="2090214"/>
            <a:ext cx="8757409" cy="1650721"/>
            <a:chOff x="0" y="3509233"/>
            <a:chExt cx="9137417" cy="1946294"/>
          </a:xfrm>
        </p:grpSpPr>
        <p:sp>
          <p:nvSpPr>
            <p:cNvPr id="10" name="Yuvarlatılmış Dikdörtgen 9"/>
            <p:cNvSpPr/>
            <p:nvPr/>
          </p:nvSpPr>
          <p:spPr>
            <a:xfrm>
              <a:off x="0" y="3509233"/>
              <a:ext cx="9137417" cy="194629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95009" y="3616408"/>
              <a:ext cx="8947397" cy="17552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a:lnSpc>
                  <a:spcPct val="90000"/>
                </a:lnSpc>
                <a:spcAft>
                  <a:spcPct val="35000"/>
                </a:spcAft>
              </a:pPr>
              <a:r>
                <a:rPr lang="tr-TR" sz="2000" b="1" dirty="0" smtClean="0"/>
                <a:t>AB, EFTA ve Güney Akdeniz ülkeleri süreç içerisinde imzaladıkları ikili STA ağı ile mal ticaretini serbestleştirmişlerdir. Halen</a:t>
              </a:r>
              <a:r>
                <a:rPr lang="tr-TR" sz="2000" dirty="0" smtClean="0"/>
                <a:t>, </a:t>
              </a:r>
              <a:r>
                <a:rPr lang="tr-TR" sz="2000" b="1" dirty="0" smtClean="0"/>
                <a:t>söz konusu anlaşmalar hizmet ticareti de dahil olmak üzere ticaretin kurallarının tüm ülkeler bakımından yeknesaklaştırıldığı derin ve kapsamlı </a:t>
              </a:r>
              <a:r>
                <a:rPr lang="tr-TR" sz="2000" b="1" dirty="0" err="1" smtClean="0"/>
                <a:t>STA’lara</a:t>
              </a:r>
              <a:r>
                <a:rPr lang="tr-TR" sz="2000" b="1" dirty="0" smtClean="0"/>
                <a:t> dönüştürülmektedir. Yeni </a:t>
              </a:r>
              <a:r>
                <a:rPr lang="tr-TR" sz="2000" b="1" dirty="0" err="1" smtClean="0"/>
                <a:t>STA’lar</a:t>
              </a:r>
              <a:r>
                <a:rPr lang="tr-TR" sz="2000" b="1" dirty="0" smtClean="0"/>
                <a:t> ve </a:t>
              </a:r>
              <a:r>
                <a:rPr lang="tr-TR" sz="2000" b="1" dirty="0" err="1" smtClean="0"/>
                <a:t>AiB</a:t>
              </a:r>
              <a:r>
                <a:rPr lang="tr-TR" sz="2000" b="1" dirty="0" smtClean="0"/>
                <a:t> sürecinde bölge ticaretine dahil edilmekte olan bazı yeni unsurlar aşağıdaki gibidir:</a:t>
              </a:r>
              <a:endParaRPr lang="tr-TR" sz="2000" b="1" dirty="0"/>
            </a:p>
          </p:txBody>
        </p:sp>
      </p:grpSp>
      <p:sp>
        <p:nvSpPr>
          <p:cNvPr id="12" name="Artı 11"/>
          <p:cNvSpPr/>
          <p:nvPr/>
        </p:nvSpPr>
        <p:spPr>
          <a:xfrm>
            <a:off x="1305983" y="3877875"/>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Artı 12"/>
          <p:cNvSpPr/>
          <p:nvPr/>
        </p:nvSpPr>
        <p:spPr>
          <a:xfrm>
            <a:off x="4200590" y="3902184"/>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Artı 13"/>
          <p:cNvSpPr/>
          <p:nvPr/>
        </p:nvSpPr>
        <p:spPr>
          <a:xfrm>
            <a:off x="7258050" y="3925634"/>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5" name="Grup 14"/>
          <p:cNvGrpSpPr/>
          <p:nvPr/>
        </p:nvGrpSpPr>
        <p:grpSpPr>
          <a:xfrm>
            <a:off x="491255" y="4723776"/>
            <a:ext cx="2282962" cy="1213658"/>
            <a:chOff x="95012" y="3622519"/>
            <a:chExt cx="9148101" cy="1946294"/>
          </a:xfrm>
        </p:grpSpPr>
        <p:sp>
          <p:nvSpPr>
            <p:cNvPr id="16" name="Yuvarlatılmış Dikdörtgen 15"/>
            <p:cNvSpPr/>
            <p:nvPr/>
          </p:nvSpPr>
          <p:spPr>
            <a:xfrm>
              <a:off x="105696" y="3622519"/>
              <a:ext cx="9137417" cy="194629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Yuvarlatılmış Dikdörtgen 4"/>
            <p:cNvSpPr/>
            <p:nvPr/>
          </p:nvSpPr>
          <p:spPr>
            <a:xfrm>
              <a:off x="95012" y="3622519"/>
              <a:ext cx="8947396" cy="19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342900" lvl="0" indent="-342900" algn="l" defTabSz="889000" rtl="0">
                <a:lnSpc>
                  <a:spcPct val="90000"/>
                </a:lnSpc>
                <a:spcBef>
                  <a:spcPct val="0"/>
                </a:spcBef>
                <a:spcAft>
                  <a:spcPct val="35000"/>
                </a:spcAft>
                <a:buFont typeface="Wingdings" panose="05000000000000000000" pitchFamily="2" charset="2"/>
                <a:buChar char="§"/>
              </a:pPr>
              <a:r>
                <a:rPr lang="tr-TR" sz="2000" b="1" dirty="0" smtClean="0"/>
                <a:t>Ortak Menşe kuralları</a:t>
              </a:r>
            </a:p>
            <a:p>
              <a:pPr marL="342900" lvl="0" indent="-342900" algn="l" defTabSz="889000" rtl="0">
                <a:lnSpc>
                  <a:spcPct val="90000"/>
                </a:lnSpc>
                <a:spcBef>
                  <a:spcPct val="0"/>
                </a:spcBef>
                <a:spcAft>
                  <a:spcPct val="35000"/>
                </a:spcAft>
                <a:buFont typeface="Wingdings" panose="05000000000000000000" pitchFamily="2" charset="2"/>
                <a:buChar char="§"/>
              </a:pPr>
              <a:r>
                <a:rPr lang="tr-TR" sz="2000" b="1" dirty="0" smtClean="0"/>
                <a:t>Ticaretin kolaylaştırılması</a:t>
              </a:r>
              <a:endParaRPr lang="tr-TR" sz="2000" b="1" kern="1200" dirty="0"/>
            </a:p>
          </p:txBody>
        </p:sp>
      </p:grpSp>
      <p:grpSp>
        <p:nvGrpSpPr>
          <p:cNvPr id="18" name="Grup 17"/>
          <p:cNvGrpSpPr/>
          <p:nvPr/>
        </p:nvGrpSpPr>
        <p:grpSpPr>
          <a:xfrm>
            <a:off x="3374748" y="4618488"/>
            <a:ext cx="2408712" cy="1282961"/>
            <a:chOff x="14231831" y="3411698"/>
            <a:chExt cx="9572841" cy="1946294"/>
          </a:xfrm>
        </p:grpSpPr>
        <p:sp>
          <p:nvSpPr>
            <p:cNvPr id="19" name="Yuvarlatılmış Dikdörtgen 18"/>
            <p:cNvSpPr/>
            <p:nvPr/>
          </p:nvSpPr>
          <p:spPr>
            <a:xfrm>
              <a:off x="14231831" y="3411698"/>
              <a:ext cx="9325105" cy="194629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Yuvarlatılmış Dikdörtgen 4"/>
            <p:cNvSpPr/>
            <p:nvPr/>
          </p:nvSpPr>
          <p:spPr>
            <a:xfrm>
              <a:off x="14857272" y="3656320"/>
              <a:ext cx="8947400" cy="14465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342900" lvl="0" indent="-342900" algn="l" defTabSz="889000" rtl="0">
                <a:lnSpc>
                  <a:spcPct val="90000"/>
                </a:lnSpc>
                <a:spcBef>
                  <a:spcPct val="0"/>
                </a:spcBef>
                <a:spcAft>
                  <a:spcPct val="35000"/>
                </a:spcAft>
                <a:buFont typeface="Wingdings" panose="05000000000000000000" pitchFamily="2" charset="2"/>
                <a:buChar char="§"/>
              </a:pPr>
              <a:r>
                <a:rPr lang="tr-TR" sz="2000" b="1" dirty="0" smtClean="0"/>
                <a:t>Sağlık ve Bitki Sağlığı</a:t>
              </a:r>
            </a:p>
            <a:p>
              <a:pPr marL="342900" lvl="0" indent="-342900" algn="l" defTabSz="889000" rtl="0">
                <a:lnSpc>
                  <a:spcPct val="90000"/>
                </a:lnSpc>
                <a:spcBef>
                  <a:spcPct val="0"/>
                </a:spcBef>
                <a:spcAft>
                  <a:spcPct val="35000"/>
                </a:spcAft>
                <a:buFont typeface="Wingdings" panose="05000000000000000000" pitchFamily="2" charset="2"/>
                <a:buChar char="§"/>
              </a:pPr>
              <a:r>
                <a:rPr lang="tr-TR" sz="2000" b="1" kern="1200" dirty="0" smtClean="0"/>
                <a:t>Teknik mevzuat uyumu</a:t>
              </a:r>
              <a:endParaRPr lang="tr-TR" sz="2000" b="1" kern="1200" dirty="0"/>
            </a:p>
          </p:txBody>
        </p:sp>
      </p:grpSp>
      <p:grpSp>
        <p:nvGrpSpPr>
          <p:cNvPr id="21" name="Grup 20"/>
          <p:cNvGrpSpPr/>
          <p:nvPr/>
        </p:nvGrpSpPr>
        <p:grpSpPr>
          <a:xfrm>
            <a:off x="6338869" y="4567534"/>
            <a:ext cx="2419325" cy="1345589"/>
            <a:chOff x="0" y="3509233"/>
            <a:chExt cx="9137417" cy="1946294"/>
          </a:xfrm>
        </p:grpSpPr>
        <p:sp>
          <p:nvSpPr>
            <p:cNvPr id="22" name="Yuvarlatılmış Dikdörtgen 21"/>
            <p:cNvSpPr/>
            <p:nvPr/>
          </p:nvSpPr>
          <p:spPr>
            <a:xfrm>
              <a:off x="0" y="3509233"/>
              <a:ext cx="9137417" cy="194629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Yuvarlatılmış Dikdörtgen 4"/>
            <p:cNvSpPr/>
            <p:nvPr/>
          </p:nvSpPr>
          <p:spPr>
            <a:xfrm>
              <a:off x="95012" y="3604243"/>
              <a:ext cx="8947398" cy="1756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342900" lvl="0" indent="-342900" algn="l" defTabSz="889000" rtl="0">
                <a:lnSpc>
                  <a:spcPct val="90000"/>
                </a:lnSpc>
                <a:spcBef>
                  <a:spcPct val="0"/>
                </a:spcBef>
                <a:spcAft>
                  <a:spcPct val="35000"/>
                </a:spcAft>
                <a:buFont typeface="Wingdings" panose="05000000000000000000" pitchFamily="2" charset="2"/>
                <a:buChar char="§"/>
              </a:pPr>
              <a:r>
                <a:rPr lang="tr-TR" sz="2000" dirty="0" smtClean="0"/>
                <a:t> </a:t>
              </a:r>
              <a:r>
                <a:rPr lang="tr-TR" sz="2000" b="1" dirty="0" smtClean="0"/>
                <a:t>Hizmet sunumu serbestisi</a:t>
              </a:r>
            </a:p>
            <a:p>
              <a:pPr marL="342900" lvl="0" indent="-342900" algn="l" defTabSz="889000" rtl="0">
                <a:lnSpc>
                  <a:spcPct val="90000"/>
                </a:lnSpc>
                <a:spcBef>
                  <a:spcPct val="0"/>
                </a:spcBef>
                <a:spcAft>
                  <a:spcPct val="35000"/>
                </a:spcAft>
                <a:buFont typeface="Wingdings" panose="05000000000000000000" pitchFamily="2" charset="2"/>
                <a:buChar char="§"/>
              </a:pPr>
              <a:r>
                <a:rPr lang="tr-TR" sz="2000" b="1" dirty="0" smtClean="0"/>
                <a:t>Yatırım ortamının iyileştirilmesi</a:t>
              </a:r>
              <a:endParaRPr lang="tr-TR" sz="2000" b="1" kern="1200" dirty="0"/>
            </a:p>
          </p:txBody>
        </p:sp>
      </p:grpSp>
      <p:pic>
        <p:nvPicPr>
          <p:cNvPr id="39" name="Picture 6" descr="http://www.turkeydiscoverthepotential.com/Content/img/DPotenti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726" y="527311"/>
            <a:ext cx="1152128" cy="504055"/>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pPr>
              <a:defRPr/>
            </a:pPr>
            <a:fld id="{346C779E-0AAF-484D-A0CC-7BF578EA6BFC}" type="slidenum">
              <a:rPr lang="en-US" smtClean="0"/>
              <a:pPr>
                <a:defRPr/>
              </a:pPr>
              <a:t>5</a:t>
            </a:fld>
            <a:endParaRPr lang="en-US" dirty="0"/>
          </a:p>
        </p:txBody>
      </p:sp>
      <p:pic>
        <p:nvPicPr>
          <p:cNvPr id="2" name="Resim 1"/>
          <p:cNvPicPr>
            <a:picLocks noChangeAspect="1"/>
          </p:cNvPicPr>
          <p:nvPr/>
        </p:nvPicPr>
        <p:blipFill>
          <a:blip r:embed="rId4"/>
          <a:stretch>
            <a:fillRect/>
          </a:stretch>
        </p:blipFill>
        <p:spPr>
          <a:xfrm>
            <a:off x="370146" y="224662"/>
            <a:ext cx="2328874" cy="890093"/>
          </a:xfrm>
          <a:prstGeom prst="rect">
            <a:avLst/>
          </a:prstGeom>
        </p:spPr>
      </p:pic>
      <p:pic>
        <p:nvPicPr>
          <p:cNvPr id="4" name="Resim 3"/>
          <p:cNvPicPr>
            <a:picLocks noChangeAspect="1"/>
          </p:cNvPicPr>
          <p:nvPr/>
        </p:nvPicPr>
        <p:blipFill>
          <a:blip r:embed="rId5"/>
          <a:stretch>
            <a:fillRect/>
          </a:stretch>
        </p:blipFill>
        <p:spPr>
          <a:xfrm>
            <a:off x="261134" y="1199271"/>
            <a:ext cx="2462997" cy="18290"/>
          </a:xfrm>
          <a:prstGeom prst="rect">
            <a:avLst/>
          </a:prstGeom>
        </p:spPr>
      </p:pic>
      <p:pic>
        <p:nvPicPr>
          <p:cNvPr id="24" name="Picture 2" descr="C:\Users\Cüneyit Saçaklı\Desktop\watermar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8083" y="272906"/>
            <a:ext cx="1462054" cy="94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8364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çerik Yer Tutucusu 6"/>
          <p:cNvSpPr txBox="1">
            <a:spLocks/>
          </p:cNvSpPr>
          <p:nvPr/>
        </p:nvSpPr>
        <p:spPr>
          <a:xfrm>
            <a:off x="467544" y="1700808"/>
            <a:ext cx="8568952" cy="341632"/>
          </a:xfrm>
          <a:prstGeom prst="rect">
            <a:avLst/>
          </a:prstGeom>
          <a:noFill/>
        </p:spPr>
        <p:txBody>
          <a:bodyPr vert="horz" wrap="square" lIns="91440" tIns="45720" rIns="91440" bIns="4572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endParaRPr lang="en-US" dirty="0"/>
          </a:p>
        </p:txBody>
      </p:sp>
      <p:sp>
        <p:nvSpPr>
          <p:cNvPr id="8" name="Unvan 1"/>
          <p:cNvSpPr txBox="1">
            <a:spLocks/>
          </p:cNvSpPr>
          <p:nvPr/>
        </p:nvSpPr>
        <p:spPr>
          <a:xfrm>
            <a:off x="492828" y="1026729"/>
            <a:ext cx="7886700" cy="1008112"/>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57200" indent="-457200" fontAlgn="auto">
              <a:spcAft>
                <a:spcPts val="0"/>
              </a:spcAft>
              <a:buFont typeface="Wingdings" panose="05000000000000000000" pitchFamily="2" charset="2"/>
              <a:buChar char="v"/>
            </a:pPr>
            <a:r>
              <a:rPr lang="tr-TR" sz="2800" b="1" dirty="0" smtClean="0">
                <a:latin typeface="Calibri" pitchFamily="34" charset="0"/>
                <a:ea typeface="+mn-ea"/>
                <a:cs typeface="Arial" charset="0"/>
              </a:rPr>
              <a:t>Avrupa-Akdeniz Serbest Ticaret Anlaşmaları – II</a:t>
            </a:r>
          </a:p>
          <a:p>
            <a:pPr fontAlgn="auto">
              <a:spcAft>
                <a:spcPts val="0"/>
              </a:spcAft>
            </a:pPr>
            <a:r>
              <a:rPr lang="tr-TR" sz="2800" b="1" dirty="0" smtClean="0">
                <a:latin typeface="Calibri" pitchFamily="34" charset="0"/>
                <a:ea typeface="+mn-ea"/>
                <a:cs typeface="Arial" charset="0"/>
              </a:rPr>
              <a:t>(Türkiye’nin </a:t>
            </a:r>
            <a:r>
              <a:rPr lang="tr-TR" sz="2800" b="1" dirty="0" err="1" smtClean="0">
                <a:latin typeface="Calibri" pitchFamily="34" charset="0"/>
                <a:ea typeface="+mn-ea"/>
                <a:cs typeface="Arial" charset="0"/>
              </a:rPr>
              <a:t>STA’ları</a:t>
            </a:r>
            <a:r>
              <a:rPr lang="tr-TR" sz="2800" b="1" dirty="0" smtClean="0">
                <a:latin typeface="Calibri" pitchFamily="34" charset="0"/>
                <a:ea typeface="+mn-ea"/>
                <a:cs typeface="Arial" charset="0"/>
              </a:rPr>
              <a:t>) </a:t>
            </a:r>
            <a:endParaRPr lang="tr-TR" sz="2800" b="1" dirty="0">
              <a:latin typeface="Calibri" pitchFamily="34" charset="0"/>
              <a:ea typeface="+mn-ea"/>
              <a:cs typeface="Arial" charset="0"/>
            </a:endParaRPr>
          </a:p>
        </p:txBody>
      </p:sp>
      <p:grpSp>
        <p:nvGrpSpPr>
          <p:cNvPr id="9" name="Grup 8"/>
          <p:cNvGrpSpPr/>
          <p:nvPr/>
        </p:nvGrpSpPr>
        <p:grpSpPr>
          <a:xfrm>
            <a:off x="124664" y="2307277"/>
            <a:ext cx="8867063" cy="1985820"/>
            <a:chOff x="17682" y="3777492"/>
            <a:chExt cx="9137416" cy="1955378"/>
          </a:xfrm>
        </p:grpSpPr>
        <p:sp>
          <p:nvSpPr>
            <p:cNvPr id="10" name="Yuvarlatılmış Dikdörtgen 9"/>
            <p:cNvSpPr/>
            <p:nvPr/>
          </p:nvSpPr>
          <p:spPr>
            <a:xfrm>
              <a:off x="17682" y="3777492"/>
              <a:ext cx="9137416" cy="194629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207701" y="3839391"/>
              <a:ext cx="8947397" cy="1893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a:lnSpc>
                  <a:spcPct val="90000"/>
                </a:lnSpc>
                <a:spcAft>
                  <a:spcPct val="35000"/>
                </a:spcAft>
              </a:pPr>
              <a:r>
                <a:rPr lang="tr-TR" sz="2400" b="1" dirty="0" smtClean="0"/>
                <a:t>Türkiye’nin bölge ülkelerinden </a:t>
              </a:r>
              <a:r>
                <a:rPr lang="tr-TR" sz="2400" b="1" dirty="0" smtClean="0">
                  <a:solidFill>
                    <a:srgbClr val="FFFF00"/>
                  </a:solidFill>
                </a:rPr>
                <a:t>Fas, Tunus, Mısır, İsrail ve Filistin </a:t>
              </a:r>
              <a:r>
                <a:rPr lang="tr-TR" sz="2400" b="1" dirty="0" smtClean="0"/>
                <a:t>ile mal ticaretini kapsayan </a:t>
              </a:r>
              <a:r>
                <a:rPr lang="tr-TR" sz="2400" b="1" dirty="0" err="1" smtClean="0"/>
                <a:t>STA’ları</a:t>
              </a:r>
              <a:r>
                <a:rPr lang="tr-TR" sz="2400" b="1" dirty="0" smtClean="0"/>
                <a:t> yürürlüktedir. Bahse konu  </a:t>
              </a:r>
              <a:r>
                <a:rPr lang="tr-TR" sz="2400" b="1" dirty="0" err="1" smtClean="0"/>
                <a:t>STA’lar</a:t>
              </a:r>
              <a:r>
                <a:rPr lang="tr-TR" sz="2400" b="1" dirty="0" smtClean="0"/>
                <a:t> ile sanayi ürünlerinde (25 ila 97 fasıllar) gümrük vergileri  kaldırılmakta, tarım ürünlerinde (1 ila 24. fasıllar) ise yalnızca seçilmiş bazı ürünlerde taviz değişimi  yapılmaktadır.</a:t>
              </a:r>
            </a:p>
          </p:txBody>
        </p:sp>
      </p:grpSp>
      <p:sp>
        <p:nvSpPr>
          <p:cNvPr id="13" name="Artı 12"/>
          <p:cNvSpPr/>
          <p:nvPr/>
        </p:nvSpPr>
        <p:spPr>
          <a:xfrm>
            <a:off x="4100995" y="4355960"/>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Yuvarlatılmış Dikdörtgen 15"/>
          <p:cNvSpPr/>
          <p:nvPr/>
        </p:nvSpPr>
        <p:spPr>
          <a:xfrm>
            <a:off x="124664" y="4941168"/>
            <a:ext cx="8867063" cy="178030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r>
              <a:rPr lang="tr-TR" sz="2400" b="1" dirty="0" smtClean="0"/>
              <a:t>Ülkemizin </a:t>
            </a:r>
            <a:r>
              <a:rPr lang="tr-TR" sz="2400" b="1" dirty="0" smtClean="0">
                <a:solidFill>
                  <a:srgbClr val="FFFF00"/>
                </a:solidFill>
              </a:rPr>
              <a:t>Lübnan</a:t>
            </a:r>
            <a:r>
              <a:rPr lang="tr-TR" sz="2400" b="1" dirty="0" smtClean="0"/>
              <a:t> ile 2010 yılında imzaladığı </a:t>
            </a:r>
            <a:r>
              <a:rPr lang="tr-TR" sz="2400" b="1" dirty="0" err="1" smtClean="0"/>
              <a:t>STA’nın</a:t>
            </a:r>
            <a:r>
              <a:rPr lang="tr-TR" sz="2400" b="1" dirty="0" smtClean="0"/>
              <a:t> onay süreci devam etmektedir. </a:t>
            </a:r>
            <a:r>
              <a:rPr lang="tr-TR" sz="2400" b="1" dirty="0" smtClean="0">
                <a:solidFill>
                  <a:srgbClr val="FFFF00"/>
                </a:solidFill>
              </a:rPr>
              <a:t>Suriye</a:t>
            </a:r>
            <a:r>
              <a:rPr lang="tr-TR" sz="2400" b="1" dirty="0" smtClean="0"/>
              <a:t> ile yürürlükte bulunan STA 2011 yılından bu yana askıdadır. </a:t>
            </a:r>
            <a:r>
              <a:rPr lang="tr-TR" sz="2400" b="1" dirty="0" smtClean="0">
                <a:solidFill>
                  <a:srgbClr val="FFFF00"/>
                </a:solidFill>
              </a:rPr>
              <a:t>Ürdün</a:t>
            </a:r>
            <a:r>
              <a:rPr lang="tr-TR" sz="2400" b="1" dirty="0" smtClean="0"/>
              <a:t> ile STA 2018 yılında feshedilmiştir.  </a:t>
            </a:r>
            <a:r>
              <a:rPr lang="tr-TR" sz="2400" b="1" dirty="0" smtClean="0">
                <a:solidFill>
                  <a:srgbClr val="FFFF00"/>
                </a:solidFill>
              </a:rPr>
              <a:t>Libya</a:t>
            </a:r>
            <a:r>
              <a:rPr lang="tr-TR" sz="2400" b="1" dirty="0" smtClean="0"/>
              <a:t> ile STA görüşmeleri askıdadır.</a:t>
            </a:r>
            <a:endParaRPr lang="tr-TR" sz="2400" b="1" dirty="0"/>
          </a:p>
        </p:txBody>
      </p:sp>
      <p:pic>
        <p:nvPicPr>
          <p:cNvPr id="39" name="Picture 6" descr="http://www.turkeydiscoverthepotential.com/Content/img/DPotenti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114" y="522674"/>
            <a:ext cx="1152128" cy="504055"/>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pPr>
              <a:defRPr/>
            </a:pPr>
            <a:fld id="{346C779E-0AAF-484D-A0CC-7BF578EA6BFC}" type="slidenum">
              <a:rPr lang="en-US" smtClean="0"/>
              <a:pPr>
                <a:defRPr/>
              </a:pPr>
              <a:t>6</a:t>
            </a:fld>
            <a:endParaRPr lang="en-US" dirty="0"/>
          </a:p>
        </p:txBody>
      </p:sp>
      <p:pic>
        <p:nvPicPr>
          <p:cNvPr id="2" name="Resim 1"/>
          <p:cNvPicPr>
            <a:picLocks noChangeAspect="1"/>
          </p:cNvPicPr>
          <p:nvPr/>
        </p:nvPicPr>
        <p:blipFill>
          <a:blip r:embed="rId4"/>
          <a:stretch>
            <a:fillRect/>
          </a:stretch>
        </p:blipFill>
        <p:spPr>
          <a:xfrm>
            <a:off x="248461" y="146296"/>
            <a:ext cx="2328874" cy="890093"/>
          </a:xfrm>
          <a:prstGeom prst="rect">
            <a:avLst/>
          </a:prstGeom>
        </p:spPr>
      </p:pic>
      <p:pic>
        <p:nvPicPr>
          <p:cNvPr id="4" name="Resim 3"/>
          <p:cNvPicPr>
            <a:picLocks noChangeAspect="1"/>
          </p:cNvPicPr>
          <p:nvPr/>
        </p:nvPicPr>
        <p:blipFill>
          <a:blip r:embed="rId5"/>
          <a:stretch>
            <a:fillRect/>
          </a:stretch>
        </p:blipFill>
        <p:spPr>
          <a:xfrm>
            <a:off x="250729" y="1080962"/>
            <a:ext cx="2462997" cy="18290"/>
          </a:xfrm>
          <a:prstGeom prst="rect">
            <a:avLst/>
          </a:prstGeom>
        </p:spPr>
      </p:pic>
      <p:pic>
        <p:nvPicPr>
          <p:cNvPr id="14" name="Picture 2" descr="C:\Users\Cüneyit Saçaklı\Desktop\watermar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154597"/>
            <a:ext cx="1462054" cy="94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13540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çerik Yer Tutucusu 6"/>
          <p:cNvSpPr txBox="1">
            <a:spLocks/>
          </p:cNvSpPr>
          <p:nvPr/>
        </p:nvSpPr>
        <p:spPr>
          <a:xfrm>
            <a:off x="217906" y="1751722"/>
            <a:ext cx="8568952" cy="341632"/>
          </a:xfrm>
          <a:prstGeom prst="rect">
            <a:avLst/>
          </a:prstGeom>
          <a:noFill/>
        </p:spPr>
        <p:txBody>
          <a:bodyPr vert="horz" wrap="square" lIns="91440" tIns="45720" rIns="91440" bIns="4572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endParaRPr lang="en-US" dirty="0"/>
          </a:p>
        </p:txBody>
      </p:sp>
      <p:sp>
        <p:nvSpPr>
          <p:cNvPr id="8" name="Unvan 1"/>
          <p:cNvSpPr txBox="1">
            <a:spLocks/>
          </p:cNvSpPr>
          <p:nvPr/>
        </p:nvSpPr>
        <p:spPr>
          <a:xfrm>
            <a:off x="329684" y="1137607"/>
            <a:ext cx="8650194" cy="1008112"/>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57200" indent="-457200" fontAlgn="auto">
              <a:spcAft>
                <a:spcPts val="0"/>
              </a:spcAft>
              <a:buFont typeface="Wingdings" panose="05000000000000000000" pitchFamily="2" charset="2"/>
              <a:buChar char="v"/>
            </a:pPr>
            <a:r>
              <a:rPr lang="tr-TR" sz="2800" b="1" dirty="0" smtClean="0">
                <a:latin typeface="Calibri" pitchFamily="34" charset="0"/>
                <a:ea typeface="+mn-ea"/>
                <a:cs typeface="Arial" charset="0"/>
              </a:rPr>
              <a:t>Avrupa-Akdeniz Serbest Ticaret Anlaşmaları – III</a:t>
            </a:r>
          </a:p>
          <a:p>
            <a:pPr fontAlgn="auto">
              <a:spcAft>
                <a:spcPts val="0"/>
              </a:spcAft>
            </a:pPr>
            <a:r>
              <a:rPr lang="tr-TR" sz="2800" b="1" dirty="0" smtClean="0">
                <a:latin typeface="Calibri" pitchFamily="34" charset="0"/>
                <a:ea typeface="+mn-ea"/>
                <a:cs typeface="Arial" charset="0"/>
              </a:rPr>
              <a:t>(</a:t>
            </a:r>
            <a:r>
              <a:rPr lang="tr-TR" sz="2800" b="1" dirty="0" err="1" smtClean="0">
                <a:latin typeface="Calibri" pitchFamily="34" charset="0"/>
                <a:ea typeface="+mn-ea"/>
                <a:cs typeface="Arial" charset="0"/>
              </a:rPr>
              <a:t>Pan</a:t>
            </a:r>
            <a:r>
              <a:rPr lang="tr-TR" sz="2800" b="1" dirty="0" smtClean="0">
                <a:latin typeface="Calibri" pitchFamily="34" charset="0"/>
                <a:ea typeface="+mn-ea"/>
                <a:cs typeface="Arial" charset="0"/>
              </a:rPr>
              <a:t>-Avrupa Akdeniz Menşe Kümülasyonu Sistemi) </a:t>
            </a:r>
            <a:endParaRPr lang="tr-TR" sz="2800" b="1" dirty="0">
              <a:latin typeface="Calibri" pitchFamily="34" charset="0"/>
              <a:ea typeface="+mn-ea"/>
              <a:cs typeface="Arial" charset="0"/>
            </a:endParaRPr>
          </a:p>
        </p:txBody>
      </p:sp>
      <p:grpSp>
        <p:nvGrpSpPr>
          <p:cNvPr id="9" name="Grup 8"/>
          <p:cNvGrpSpPr/>
          <p:nvPr/>
        </p:nvGrpSpPr>
        <p:grpSpPr>
          <a:xfrm>
            <a:off x="86485" y="2375832"/>
            <a:ext cx="8947001" cy="1567308"/>
            <a:chOff x="-71081" y="3915188"/>
            <a:chExt cx="9335235" cy="1969436"/>
          </a:xfrm>
        </p:grpSpPr>
        <p:sp>
          <p:nvSpPr>
            <p:cNvPr id="10" name="Yuvarlatılmış Dikdörtgen 9"/>
            <p:cNvSpPr/>
            <p:nvPr/>
          </p:nvSpPr>
          <p:spPr>
            <a:xfrm>
              <a:off x="-71081" y="3938330"/>
              <a:ext cx="9137418" cy="194629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316757" y="3915188"/>
              <a:ext cx="8947397" cy="19000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a:lnSpc>
                  <a:spcPct val="90000"/>
                </a:lnSpc>
                <a:spcAft>
                  <a:spcPct val="35000"/>
                </a:spcAft>
              </a:pPr>
              <a:r>
                <a:rPr lang="tr-TR" sz="2400" b="1" dirty="0"/>
                <a:t>Akdeniz Bölgesinde STA ağının oluşmasıyla birlikte AB, EFTA, Türkiye ve Güney Akdeniz ülkeleri </a:t>
              </a:r>
              <a:r>
                <a:rPr lang="tr-TR" sz="2400" b="1" dirty="0" smtClean="0"/>
                <a:t>arasında kademeli olarak </a:t>
              </a:r>
              <a:r>
                <a:rPr lang="tr-TR" sz="2400" b="1" dirty="0" err="1" smtClean="0"/>
                <a:t>Pan</a:t>
              </a:r>
              <a:r>
                <a:rPr lang="tr-TR" sz="2400" b="1" dirty="0" smtClean="0"/>
                <a:t>-Avrupa-Akdeniz </a:t>
              </a:r>
              <a:r>
                <a:rPr lang="tr-TR" sz="2400" b="1" dirty="0"/>
                <a:t>Menşe Kümülasyonu </a:t>
              </a:r>
              <a:r>
                <a:rPr lang="tr-TR" sz="2400" b="1" dirty="0" smtClean="0"/>
                <a:t>sistemi tesis edilmiştir </a:t>
              </a:r>
              <a:r>
                <a:rPr lang="tr-TR" sz="2400" b="1" dirty="0"/>
                <a:t>(Türkiye </a:t>
              </a:r>
              <a:r>
                <a:rPr lang="tr-TR" sz="2400" b="1" dirty="0" smtClean="0"/>
                <a:t>sisteme </a:t>
              </a:r>
              <a:r>
                <a:rPr lang="tr-TR" sz="2400" b="1" dirty="0"/>
                <a:t>1 Ocak 1999 </a:t>
              </a:r>
              <a:r>
                <a:rPr lang="tr-TR" sz="2400" b="1" dirty="0" smtClean="0"/>
                <a:t>tarihinde </a:t>
              </a:r>
              <a:r>
                <a:rPr lang="tr-TR" sz="2400" b="1" dirty="0"/>
                <a:t>dahil olmuştur).</a:t>
              </a:r>
            </a:p>
          </p:txBody>
        </p:sp>
      </p:grpSp>
      <p:pic>
        <p:nvPicPr>
          <p:cNvPr id="39" name="Picture 6" descr="http://www.turkeydiscoverthepotential.com/Content/img/DPotenti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6318" y="585824"/>
            <a:ext cx="1152128" cy="504055"/>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pPr>
              <a:defRPr/>
            </a:pPr>
            <a:fld id="{346C779E-0AAF-484D-A0CC-7BF578EA6BFC}" type="slidenum">
              <a:rPr lang="en-US" smtClean="0"/>
              <a:pPr>
                <a:defRPr/>
              </a:pPr>
              <a:t>7</a:t>
            </a:fld>
            <a:endParaRPr lang="en-US" dirty="0"/>
          </a:p>
        </p:txBody>
      </p:sp>
      <p:pic>
        <p:nvPicPr>
          <p:cNvPr id="2" name="Resim 1"/>
          <p:cNvPicPr>
            <a:picLocks noChangeAspect="1"/>
          </p:cNvPicPr>
          <p:nvPr/>
        </p:nvPicPr>
        <p:blipFill>
          <a:blip r:embed="rId4"/>
          <a:stretch>
            <a:fillRect/>
          </a:stretch>
        </p:blipFill>
        <p:spPr>
          <a:xfrm>
            <a:off x="249973" y="231986"/>
            <a:ext cx="2328874" cy="890093"/>
          </a:xfrm>
          <a:prstGeom prst="rect">
            <a:avLst/>
          </a:prstGeom>
        </p:spPr>
      </p:pic>
      <p:pic>
        <p:nvPicPr>
          <p:cNvPr id="4" name="Resim 3"/>
          <p:cNvPicPr>
            <a:picLocks noChangeAspect="1"/>
          </p:cNvPicPr>
          <p:nvPr/>
        </p:nvPicPr>
        <p:blipFill>
          <a:blip r:embed="rId5"/>
          <a:stretch>
            <a:fillRect/>
          </a:stretch>
        </p:blipFill>
        <p:spPr>
          <a:xfrm>
            <a:off x="217371" y="1175301"/>
            <a:ext cx="2462997" cy="18290"/>
          </a:xfrm>
          <a:prstGeom prst="rect">
            <a:avLst/>
          </a:prstGeom>
        </p:spPr>
      </p:pic>
      <p:sp>
        <p:nvSpPr>
          <p:cNvPr id="20" name="Artı 19"/>
          <p:cNvSpPr/>
          <p:nvPr/>
        </p:nvSpPr>
        <p:spPr>
          <a:xfrm>
            <a:off x="4200589" y="4149080"/>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Yuvarlatılmış Dikdörtgen 20"/>
          <p:cNvSpPr/>
          <p:nvPr/>
        </p:nvSpPr>
        <p:spPr>
          <a:xfrm>
            <a:off x="276077" y="4876483"/>
            <a:ext cx="8757409" cy="165072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İçerik Yer Tutucusu 6"/>
          <p:cNvSpPr txBox="1">
            <a:spLocks/>
          </p:cNvSpPr>
          <p:nvPr/>
        </p:nvSpPr>
        <p:spPr>
          <a:xfrm>
            <a:off x="370306" y="1904122"/>
            <a:ext cx="8568952" cy="341632"/>
          </a:xfrm>
          <a:prstGeom prst="rect">
            <a:avLst/>
          </a:prstGeom>
          <a:noFill/>
        </p:spPr>
        <p:txBody>
          <a:bodyPr vert="horz" wrap="square" lIns="91440" tIns="45720" rIns="91440" bIns="4572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endParaRPr lang="en-US" dirty="0"/>
          </a:p>
        </p:txBody>
      </p:sp>
      <p:sp>
        <p:nvSpPr>
          <p:cNvPr id="25" name="Yuvarlatılmış Dikdörtgen 4"/>
          <p:cNvSpPr/>
          <p:nvPr/>
        </p:nvSpPr>
        <p:spPr>
          <a:xfrm>
            <a:off x="375635" y="5088572"/>
            <a:ext cx="8575292" cy="1476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a:lnSpc>
                <a:spcPct val="90000"/>
              </a:lnSpc>
              <a:spcAft>
                <a:spcPct val="35000"/>
              </a:spcAft>
            </a:pPr>
            <a:r>
              <a:rPr lang="tr-TR" sz="2400" b="1" dirty="0" smtClean="0"/>
              <a:t>Akdeniz </a:t>
            </a:r>
            <a:r>
              <a:rPr lang="tr-TR" sz="2400" b="1" dirty="0"/>
              <a:t>ülkeleri arasındaki çapraz menşe </a:t>
            </a:r>
            <a:r>
              <a:rPr lang="tr-TR" sz="2400" b="1" dirty="0" smtClean="0"/>
              <a:t>kümülasyonu, tüm </a:t>
            </a:r>
            <a:r>
              <a:rPr lang="tr-TR" sz="2400" b="1" dirty="0"/>
              <a:t>ülkeler arasında aynı menşe kurallarına dayalı tercihli ticaret anlaşmalarının </a:t>
            </a:r>
            <a:r>
              <a:rPr lang="tr-TR" sz="2400" b="1" dirty="0" smtClean="0"/>
              <a:t>varlığına </a:t>
            </a:r>
            <a:r>
              <a:rPr lang="tr-TR" sz="2400" b="1" dirty="0"/>
              <a:t>bağlıdır. Bu amaçla, </a:t>
            </a:r>
            <a:r>
              <a:rPr lang="tr-TR" sz="2400" b="1" dirty="0" err="1" smtClean="0"/>
              <a:t>STA’ların</a:t>
            </a:r>
            <a:r>
              <a:rPr lang="tr-TR" sz="2400" b="1" dirty="0" smtClean="0"/>
              <a:t> </a:t>
            </a:r>
            <a:r>
              <a:rPr lang="tr-TR" sz="2400" b="1" dirty="0"/>
              <a:t>menşe </a:t>
            </a:r>
            <a:r>
              <a:rPr lang="tr-TR" sz="2400" b="1" dirty="0" smtClean="0"/>
              <a:t>kuralları yeknesak </a:t>
            </a:r>
            <a:r>
              <a:rPr lang="tr-TR" sz="2400" b="1" dirty="0"/>
              <a:t>hükümler içerecek şekilde tadil edilmektedir.</a:t>
            </a:r>
          </a:p>
        </p:txBody>
      </p:sp>
      <p:pic>
        <p:nvPicPr>
          <p:cNvPr id="15" name="Picture 2" descr="C:\Users\Cüneyit Saçaklı\Desktop\watermar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248936"/>
            <a:ext cx="1462054" cy="94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46082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98404" y="476672"/>
            <a:ext cx="7886700" cy="1140604"/>
          </a:xfrm>
        </p:spPr>
        <p:txBody>
          <a:bodyPr>
            <a:normAutofit fontScale="90000"/>
          </a:bodyPr>
          <a:lstStyle/>
          <a:p>
            <a:pPr algn="ctr"/>
            <a:r>
              <a:rPr lang="tr-TR" sz="3600" b="1" dirty="0">
                <a:latin typeface="Calibri" pitchFamily="34" charset="0"/>
                <a:cs typeface="Arial" charset="0"/>
              </a:rPr>
              <a:t/>
            </a:r>
            <a:br>
              <a:rPr lang="tr-TR" sz="3600" b="1" dirty="0">
                <a:latin typeface="Calibri" pitchFamily="34" charset="0"/>
                <a:cs typeface="Arial" charset="0"/>
              </a:rPr>
            </a:br>
            <a:r>
              <a:rPr lang="tr-TR" sz="2800" b="1" dirty="0" smtClean="0">
                <a:latin typeface="Calibri" pitchFamily="34" charset="0"/>
                <a:cs typeface="Arial" charset="0"/>
              </a:rPr>
              <a:t>Türkiye’nin bölge ülkeleri ile PAAMK kapsamında kümülasyon imkanı bulunmaktadır </a:t>
            </a:r>
            <a:endParaRPr lang="tr-TR" sz="2800" dirty="0"/>
          </a:p>
        </p:txBody>
      </p:sp>
      <p:pic>
        <p:nvPicPr>
          <p:cNvPr id="6" name="İçerik Yer Tutucusu 5"/>
          <p:cNvPicPr>
            <a:picLocks noGrp="1" noChangeAspect="1"/>
          </p:cNvPicPr>
          <p:nvPr>
            <p:ph idx="1"/>
          </p:nvPr>
        </p:nvPicPr>
        <p:blipFill>
          <a:blip r:embed="rId2"/>
          <a:stretch>
            <a:fillRect/>
          </a:stretch>
        </p:blipFill>
        <p:spPr>
          <a:xfrm>
            <a:off x="1630135" y="1705428"/>
            <a:ext cx="6480720" cy="4351338"/>
          </a:xfrm>
          <a:prstGeom prst="rect">
            <a:avLst/>
          </a:prstGeom>
        </p:spPr>
      </p:pic>
      <p:sp>
        <p:nvSpPr>
          <p:cNvPr id="4" name="Slayt Numarası Yer Tutucusu 3"/>
          <p:cNvSpPr>
            <a:spLocks noGrp="1"/>
          </p:cNvSpPr>
          <p:nvPr>
            <p:ph type="sldNum" sz="quarter" idx="12"/>
          </p:nvPr>
        </p:nvSpPr>
        <p:spPr/>
        <p:txBody>
          <a:bodyPr/>
          <a:lstStyle/>
          <a:p>
            <a:pPr>
              <a:defRPr/>
            </a:pPr>
            <a:fld id="{630C42E3-E8B0-45E5-B496-07FF958E32F5}" type="slidenum">
              <a:rPr lang="en-US" smtClean="0"/>
              <a:pPr>
                <a:defRPr/>
              </a:pPr>
              <a:t>8</a:t>
            </a:fld>
            <a:endParaRPr lang="en-US" dirty="0"/>
          </a:p>
        </p:txBody>
      </p:sp>
      <p:pic>
        <p:nvPicPr>
          <p:cNvPr id="9" name="Resim 8"/>
          <p:cNvPicPr>
            <a:picLocks noChangeAspect="1"/>
          </p:cNvPicPr>
          <p:nvPr/>
        </p:nvPicPr>
        <p:blipFill>
          <a:blip r:embed="rId3"/>
          <a:stretch>
            <a:fillRect/>
          </a:stretch>
        </p:blipFill>
        <p:spPr>
          <a:xfrm>
            <a:off x="4067944" y="248646"/>
            <a:ext cx="1152244" cy="499915"/>
          </a:xfrm>
          <a:prstGeom prst="rect">
            <a:avLst/>
          </a:prstGeom>
        </p:spPr>
      </p:pic>
      <p:pic>
        <p:nvPicPr>
          <p:cNvPr id="3" name="Resim 2"/>
          <p:cNvPicPr>
            <a:picLocks noChangeAspect="1"/>
          </p:cNvPicPr>
          <p:nvPr/>
        </p:nvPicPr>
        <p:blipFill>
          <a:blip r:embed="rId4"/>
          <a:stretch>
            <a:fillRect/>
          </a:stretch>
        </p:blipFill>
        <p:spPr>
          <a:xfrm>
            <a:off x="179512" y="53557"/>
            <a:ext cx="1872208" cy="783156"/>
          </a:xfrm>
          <a:prstGeom prst="rect">
            <a:avLst/>
          </a:prstGeom>
        </p:spPr>
      </p:pic>
      <p:pic>
        <p:nvPicPr>
          <p:cNvPr id="7" name="Picture 2" descr="C:\Users\Cüneyit Saçaklı\Desktop\waterma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76354"/>
            <a:ext cx="1250554" cy="76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1656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251520" y="2636912"/>
            <a:ext cx="8892480" cy="954107"/>
          </a:xfrm>
          <a:prstGeom prst="rect">
            <a:avLst/>
          </a:prstGeom>
          <a:noFill/>
        </p:spPr>
        <p:txBody>
          <a:bodyPr wrap="square" rtlCol="0">
            <a:spAutoFit/>
          </a:bodyPr>
          <a:lstStyle/>
          <a:p>
            <a:pPr marL="571500" indent="-571500" algn="just" fontAlgn="auto">
              <a:spcAft>
                <a:spcPts val="0"/>
              </a:spcAft>
              <a:buFont typeface="Wingdings" panose="05000000000000000000" pitchFamily="2" charset="2"/>
              <a:buChar char="v"/>
              <a:defRPr/>
            </a:pPr>
            <a:endParaRPr lang="en-GB" sz="2000" dirty="0">
              <a:solidFill>
                <a:srgbClr val="000000"/>
              </a:solidFill>
            </a:endParaRPr>
          </a:p>
          <a:p>
            <a:pPr marL="571500" indent="-571500" algn="just" eaLnBrk="1" fontAlgn="auto" hangingPunct="1">
              <a:spcAft>
                <a:spcPts val="0"/>
              </a:spcAft>
              <a:buFont typeface="Wingdings" panose="05000000000000000000" pitchFamily="2" charset="2"/>
              <a:buChar char="v"/>
              <a:defRPr/>
            </a:pPr>
            <a:endParaRPr lang="en-GB" sz="3600" b="1" i="1" dirty="0"/>
          </a:p>
        </p:txBody>
      </p:sp>
      <p:sp>
        <p:nvSpPr>
          <p:cNvPr id="7" name="Başlık 1"/>
          <p:cNvSpPr txBox="1">
            <a:spLocks/>
          </p:cNvSpPr>
          <p:nvPr/>
        </p:nvSpPr>
        <p:spPr>
          <a:xfrm>
            <a:off x="1619672" y="1556792"/>
            <a:ext cx="3384376" cy="63795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defRPr/>
            </a:pPr>
            <a:endParaRPr lang="en-GB" sz="2400" b="1" dirty="0">
              <a:latin typeface="Calibir"/>
            </a:endParaRPr>
          </a:p>
        </p:txBody>
      </p:sp>
      <p:sp>
        <p:nvSpPr>
          <p:cNvPr id="2" name="Dikdörtgen 1"/>
          <p:cNvSpPr/>
          <p:nvPr/>
        </p:nvSpPr>
        <p:spPr>
          <a:xfrm>
            <a:off x="683568" y="826287"/>
            <a:ext cx="7560839" cy="830997"/>
          </a:xfrm>
          <a:prstGeom prst="rect">
            <a:avLst/>
          </a:prstGeom>
        </p:spPr>
        <p:txBody>
          <a:bodyPr wrap="square">
            <a:spAutoFit/>
          </a:bodyPr>
          <a:lstStyle/>
          <a:p>
            <a:pPr algn="ctr"/>
            <a:r>
              <a:rPr lang="tr-TR" sz="2400" b="1" dirty="0" smtClean="0">
                <a:latin typeface="Calibir"/>
                <a:ea typeface="+mj-ea"/>
                <a:cs typeface="+mj-cs"/>
              </a:rPr>
              <a:t>Türkiye’nin Güney Akdeniz Ülkeleri ile 2019 Yılı Ticareti (Milyon ABD Doları)</a:t>
            </a:r>
            <a:endParaRPr lang="en-GB" b="1" dirty="0">
              <a:solidFill>
                <a:schemeClr val="bg1"/>
              </a:solidFill>
            </a:endParaRPr>
          </a:p>
        </p:txBody>
      </p:sp>
      <p:pic>
        <p:nvPicPr>
          <p:cNvPr id="10" name="Picture 6" descr="http://www.turkeydiscoverthepotential.com/Content/img/DPotenti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32657"/>
            <a:ext cx="1152128" cy="504055"/>
          </a:xfrm>
          <a:prstGeom prst="rect">
            <a:avLst/>
          </a:prstGeom>
          <a:noFill/>
          <a:extLst>
            <a:ext uri="{909E8E84-426E-40DD-AFC4-6F175D3DCCD1}">
              <a14:hiddenFill xmlns:a14="http://schemas.microsoft.com/office/drawing/2010/main">
                <a:solidFill>
                  <a:srgbClr val="FFFFFF"/>
                </a:solidFill>
              </a14:hiddenFill>
            </a:ext>
          </a:extLst>
        </p:spPr>
      </p:pic>
      <p:sp>
        <p:nvSpPr>
          <p:cNvPr id="9" name="Slayt Numarası Yer Tutucusu 8"/>
          <p:cNvSpPr>
            <a:spLocks noGrp="1"/>
          </p:cNvSpPr>
          <p:nvPr>
            <p:ph type="sldNum" sz="quarter" idx="12"/>
          </p:nvPr>
        </p:nvSpPr>
        <p:spPr>
          <a:xfrm>
            <a:off x="6516216" y="6492875"/>
            <a:ext cx="2057400" cy="365125"/>
          </a:xfrm>
        </p:spPr>
        <p:txBody>
          <a:bodyPr/>
          <a:lstStyle/>
          <a:p>
            <a:pPr>
              <a:defRPr/>
            </a:pPr>
            <a:fld id="{346C779E-0AAF-484D-A0CC-7BF578EA6BFC}" type="slidenum">
              <a:rPr lang="en-US" smtClean="0"/>
              <a:pPr>
                <a:defRPr/>
              </a:pPr>
              <a:t>9</a:t>
            </a:fld>
            <a:endParaRPr lang="en-US" dirty="0"/>
          </a:p>
        </p:txBody>
      </p:sp>
      <p:pic>
        <p:nvPicPr>
          <p:cNvPr id="5" name="Resim 4"/>
          <p:cNvPicPr>
            <a:picLocks noChangeAspect="1"/>
          </p:cNvPicPr>
          <p:nvPr/>
        </p:nvPicPr>
        <p:blipFill>
          <a:blip r:embed="rId4"/>
          <a:stretch>
            <a:fillRect/>
          </a:stretch>
        </p:blipFill>
        <p:spPr>
          <a:xfrm>
            <a:off x="247741" y="152899"/>
            <a:ext cx="1803980" cy="683813"/>
          </a:xfrm>
          <a:prstGeom prst="rect">
            <a:avLst/>
          </a:prstGeom>
        </p:spPr>
      </p:pic>
      <p:graphicFrame>
        <p:nvGraphicFramePr>
          <p:cNvPr id="11" name="Tablo 10"/>
          <p:cNvGraphicFramePr>
            <a:graphicFrameLocks noGrp="1"/>
          </p:cNvGraphicFramePr>
          <p:nvPr>
            <p:extLst>
              <p:ext uri="{D42A27DB-BD31-4B8C-83A1-F6EECF244321}">
                <p14:modId xmlns:p14="http://schemas.microsoft.com/office/powerpoint/2010/main" val="1864138773"/>
              </p:ext>
            </p:extLst>
          </p:nvPr>
        </p:nvGraphicFramePr>
        <p:xfrm>
          <a:off x="467546" y="1756207"/>
          <a:ext cx="8280919" cy="4736671"/>
        </p:xfrm>
        <a:graphic>
          <a:graphicData uri="http://schemas.openxmlformats.org/drawingml/2006/table">
            <a:tbl>
              <a:tblPr/>
              <a:tblGrid>
                <a:gridCol w="1716540">
                  <a:extLst>
                    <a:ext uri="{9D8B030D-6E8A-4147-A177-3AD203B41FA5}">
                      <a16:colId xmlns:a16="http://schemas.microsoft.com/office/drawing/2014/main" xmlns="" val="253262076"/>
                    </a:ext>
                  </a:extLst>
                </a:gridCol>
                <a:gridCol w="1961769">
                  <a:extLst>
                    <a:ext uri="{9D8B030D-6E8A-4147-A177-3AD203B41FA5}">
                      <a16:colId xmlns:a16="http://schemas.microsoft.com/office/drawing/2014/main" xmlns="" val="823093707"/>
                    </a:ext>
                  </a:extLst>
                </a:gridCol>
                <a:gridCol w="2565389">
                  <a:extLst>
                    <a:ext uri="{9D8B030D-6E8A-4147-A177-3AD203B41FA5}">
                      <a16:colId xmlns:a16="http://schemas.microsoft.com/office/drawing/2014/main" xmlns="" val="3799442851"/>
                    </a:ext>
                  </a:extLst>
                </a:gridCol>
                <a:gridCol w="2037221">
                  <a:extLst>
                    <a:ext uri="{9D8B030D-6E8A-4147-A177-3AD203B41FA5}">
                      <a16:colId xmlns:a16="http://schemas.microsoft.com/office/drawing/2014/main" xmlns="" val="4048391285"/>
                    </a:ext>
                  </a:extLst>
                </a:gridCol>
              </a:tblGrid>
              <a:tr h="375434">
                <a:tc>
                  <a:txBody>
                    <a:bodyPr/>
                    <a:lstStyle/>
                    <a:p>
                      <a:pPr algn="l" fontAlgn="ctr"/>
                      <a:r>
                        <a:rPr lang="tr-TR" sz="2400" b="1" i="0" u="none" strike="noStrike" dirty="0">
                          <a:solidFill>
                            <a:srgbClr val="000000"/>
                          </a:solidFill>
                          <a:effectLst/>
                          <a:latin typeface="Calibri" panose="020F0502020204030204" pitchFamily="34" charset="0"/>
                        </a:rPr>
                        <a:t>ÜLKE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İHRACAT</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İTHALAT</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2400" b="1" i="0" u="none" strike="noStrike">
                          <a:solidFill>
                            <a:srgbClr val="000000"/>
                          </a:solidFill>
                          <a:effectLst/>
                          <a:latin typeface="Calibri" panose="020F0502020204030204" pitchFamily="34" charset="0"/>
                        </a:rPr>
                        <a:t>DENGE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771959412"/>
                  </a:ext>
                </a:extLst>
              </a:tr>
              <a:tr h="395193">
                <a:tc>
                  <a:txBody>
                    <a:bodyPr/>
                    <a:lstStyle/>
                    <a:p>
                      <a:pPr algn="l" fontAlgn="ctr"/>
                      <a:r>
                        <a:rPr lang="tr-TR" sz="2400" b="1" i="0" u="none" strike="noStrike" dirty="0">
                          <a:solidFill>
                            <a:srgbClr val="000000"/>
                          </a:solidFill>
                          <a:effectLst/>
                          <a:latin typeface="Calibri" panose="020F0502020204030204" pitchFamily="34" charset="0"/>
                        </a:rPr>
                        <a:t>İSRAİL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4.464</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1.601</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2.863</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971763735"/>
                  </a:ext>
                </a:extLst>
              </a:tr>
              <a:tr h="395193">
                <a:tc>
                  <a:txBody>
                    <a:bodyPr/>
                    <a:lstStyle/>
                    <a:p>
                      <a:pPr algn="l" fontAlgn="ctr"/>
                      <a:r>
                        <a:rPr lang="tr-TR" sz="2400" b="1" i="0" u="none" strike="noStrike">
                          <a:solidFill>
                            <a:srgbClr val="000000"/>
                          </a:solidFill>
                          <a:effectLst/>
                          <a:latin typeface="Calibri" panose="020F0502020204030204" pitchFamily="34" charset="0"/>
                        </a:rPr>
                        <a:t>ÜRDÜN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667</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49</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618</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836391738"/>
                  </a:ext>
                </a:extLst>
              </a:tr>
              <a:tr h="395193">
                <a:tc>
                  <a:txBody>
                    <a:bodyPr/>
                    <a:lstStyle/>
                    <a:p>
                      <a:pPr algn="l" fontAlgn="ctr"/>
                      <a:r>
                        <a:rPr lang="tr-TR" sz="2400" b="1" i="0" u="none" strike="noStrike">
                          <a:solidFill>
                            <a:srgbClr val="000000"/>
                          </a:solidFill>
                          <a:effectLst/>
                          <a:latin typeface="Calibri" panose="020F0502020204030204" pitchFamily="34" charset="0"/>
                        </a:rPr>
                        <a:t>FAS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2.347</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713</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1.634</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40288180"/>
                  </a:ext>
                </a:extLst>
              </a:tr>
              <a:tr h="395193">
                <a:tc>
                  <a:txBody>
                    <a:bodyPr/>
                    <a:lstStyle/>
                    <a:p>
                      <a:pPr algn="l" fontAlgn="ctr"/>
                      <a:r>
                        <a:rPr lang="tr-TR" sz="2400" b="1" i="0" u="none" strike="noStrike" dirty="0" smtClean="0">
                          <a:solidFill>
                            <a:srgbClr val="000000"/>
                          </a:solidFill>
                          <a:effectLst/>
                          <a:latin typeface="Calibri" panose="020F0502020204030204" pitchFamily="34" charset="0"/>
                        </a:rPr>
                        <a:t>FİLİSTİN</a:t>
                      </a:r>
                      <a:endParaRPr lang="tr-TR" sz="2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68</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9</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58</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526467659"/>
                  </a:ext>
                </a:extLst>
              </a:tr>
              <a:tr h="395193">
                <a:tc>
                  <a:txBody>
                    <a:bodyPr/>
                    <a:lstStyle/>
                    <a:p>
                      <a:pPr algn="l" fontAlgn="ctr"/>
                      <a:r>
                        <a:rPr lang="tr-TR" sz="2400" b="1" i="0" u="none" strike="noStrike">
                          <a:solidFill>
                            <a:srgbClr val="000000"/>
                          </a:solidFill>
                          <a:effectLst/>
                          <a:latin typeface="Calibri" panose="020F0502020204030204" pitchFamily="34" charset="0"/>
                        </a:rPr>
                        <a:t>TUNUS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887</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190</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697</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17631153"/>
                  </a:ext>
                </a:extLst>
              </a:tr>
              <a:tr h="395193">
                <a:tc>
                  <a:txBody>
                    <a:bodyPr/>
                    <a:lstStyle/>
                    <a:p>
                      <a:pPr algn="l" fontAlgn="ctr"/>
                      <a:r>
                        <a:rPr lang="tr-TR" sz="2400" b="1" i="0" u="none" strike="noStrike">
                          <a:solidFill>
                            <a:srgbClr val="000000"/>
                          </a:solidFill>
                          <a:effectLst/>
                          <a:latin typeface="Calibri" panose="020F0502020204030204" pitchFamily="34" charset="0"/>
                        </a:rPr>
                        <a:t>MISIR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3.511</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2.044</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1.467</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4269972401"/>
                  </a:ext>
                </a:extLst>
              </a:tr>
              <a:tr h="395193">
                <a:tc>
                  <a:txBody>
                    <a:bodyPr/>
                    <a:lstStyle/>
                    <a:p>
                      <a:pPr algn="l" fontAlgn="ctr"/>
                      <a:r>
                        <a:rPr lang="tr-TR" sz="2400" b="1" i="0" u="none" strike="noStrike">
                          <a:solidFill>
                            <a:srgbClr val="000000"/>
                          </a:solidFill>
                          <a:effectLst/>
                          <a:latin typeface="Calibri" panose="020F0502020204030204" pitchFamily="34" charset="0"/>
                        </a:rPr>
                        <a:t>SURİYE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1.731</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118</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1.613</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874289010"/>
                  </a:ext>
                </a:extLst>
              </a:tr>
              <a:tr h="395193">
                <a:tc>
                  <a:txBody>
                    <a:bodyPr/>
                    <a:lstStyle/>
                    <a:p>
                      <a:pPr algn="l" fontAlgn="ctr"/>
                      <a:r>
                        <a:rPr lang="tr-TR" sz="2400" b="1" i="0" u="none" strike="noStrike">
                          <a:solidFill>
                            <a:srgbClr val="000000"/>
                          </a:solidFill>
                          <a:effectLst/>
                          <a:latin typeface="Calibri" panose="020F0502020204030204" pitchFamily="34" charset="0"/>
                        </a:rPr>
                        <a:t>LİBYA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2.070</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1.028</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1.042</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201696957"/>
                  </a:ext>
                </a:extLst>
              </a:tr>
              <a:tr h="395193">
                <a:tc>
                  <a:txBody>
                    <a:bodyPr/>
                    <a:lstStyle/>
                    <a:p>
                      <a:pPr algn="l" fontAlgn="ctr"/>
                      <a:r>
                        <a:rPr lang="tr-TR" sz="2400" b="1" i="0" u="none" strike="noStrike">
                          <a:solidFill>
                            <a:srgbClr val="000000"/>
                          </a:solidFill>
                          <a:effectLst/>
                          <a:latin typeface="Calibri" panose="020F0502020204030204" pitchFamily="34" charset="0"/>
                        </a:rPr>
                        <a:t>CEZAYİR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2.017</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2.176</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-159</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889098091"/>
                  </a:ext>
                </a:extLst>
              </a:tr>
              <a:tr h="395193">
                <a:tc>
                  <a:txBody>
                    <a:bodyPr/>
                    <a:lstStyle/>
                    <a:p>
                      <a:pPr algn="l" fontAlgn="ctr"/>
                      <a:r>
                        <a:rPr lang="tr-TR" sz="2400" b="1" i="0" u="none" strike="noStrike">
                          <a:solidFill>
                            <a:srgbClr val="000000"/>
                          </a:solidFill>
                          <a:effectLst/>
                          <a:latin typeface="Calibri" panose="020F0502020204030204" pitchFamily="34" charset="0"/>
                        </a:rPr>
                        <a:t>LÜBNAN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1.112</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64</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1.047</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366208419"/>
                  </a:ext>
                </a:extLst>
              </a:tr>
              <a:tr h="409307">
                <a:tc>
                  <a:txBody>
                    <a:bodyPr/>
                    <a:lstStyle/>
                    <a:p>
                      <a:pPr algn="l" fontAlgn="ctr"/>
                      <a:r>
                        <a:rPr lang="tr-TR" sz="2400" b="1" i="0" u="none" strike="noStrike" dirty="0" smtClean="0">
                          <a:solidFill>
                            <a:srgbClr val="000000"/>
                          </a:solidFill>
                          <a:effectLst/>
                          <a:latin typeface="Calibri" panose="020F0502020204030204" pitchFamily="34" charset="0"/>
                        </a:rPr>
                        <a:t>TOPLAM</a:t>
                      </a:r>
                      <a:endParaRPr lang="tr-TR" sz="2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18.872</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7.992</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2400" b="1" i="0" u="none" strike="noStrike" dirty="0" smtClean="0">
                          <a:solidFill>
                            <a:srgbClr val="000000"/>
                          </a:solidFill>
                          <a:effectLst/>
                          <a:latin typeface="Calibri" panose="020F0502020204030204" pitchFamily="34" charset="0"/>
                        </a:rPr>
                        <a:t>10.880</a:t>
                      </a:r>
                      <a:endParaRPr lang="tr-T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70065348"/>
                  </a:ext>
                </a:extLst>
              </a:tr>
            </a:tbl>
          </a:graphicData>
        </a:graphic>
      </p:graphicFrame>
      <p:pic>
        <p:nvPicPr>
          <p:cNvPr id="12" name="Picture 2" descr="C:\Users\Cüneyit Saçaklı\Desktop\waterma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152899"/>
            <a:ext cx="1174022" cy="69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50251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ma1son">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1son">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1son">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1son">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1son">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1son">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1son">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3136</TotalTime>
  <Words>1451</Words>
  <Application>Microsoft Office PowerPoint</Application>
  <PresentationFormat>Ekran Gösterisi (4:3)</PresentationFormat>
  <Paragraphs>327</Paragraphs>
  <Slides>22</Slides>
  <Notes>21</Notes>
  <HiddenSlides>0</HiddenSlides>
  <MMClips>0</MMClips>
  <ScaleCrop>false</ScaleCrop>
  <HeadingPairs>
    <vt:vector size="4" baseType="variant">
      <vt:variant>
        <vt:lpstr>Tema</vt:lpstr>
      </vt:variant>
      <vt:variant>
        <vt:i4>8</vt:i4>
      </vt:variant>
      <vt:variant>
        <vt:lpstr>Slayt Başlıkları</vt:lpstr>
      </vt:variant>
      <vt:variant>
        <vt:i4>22</vt:i4>
      </vt:variant>
    </vt:vector>
  </HeadingPairs>
  <TitlesOfParts>
    <vt:vector size="30" baseType="lpstr">
      <vt:lpstr>Tema1son</vt:lpstr>
      <vt:lpstr>1_Tema1son</vt:lpstr>
      <vt:lpstr>2_Tema1son</vt:lpstr>
      <vt:lpstr>3_Tema1son</vt:lpstr>
      <vt:lpstr>4_Tema1son</vt:lpstr>
      <vt:lpstr>5_Tema1son</vt:lpstr>
      <vt:lpstr>6_Tema1son</vt:lpstr>
      <vt:lpstr>Office Teması</vt:lpstr>
      <vt:lpstr>PowerPoint Sunusu</vt:lpstr>
      <vt:lpstr>PowerPoint Sunusu</vt:lpstr>
      <vt:lpstr>PowerPoint Sunusu</vt:lpstr>
      <vt:lpstr>PowerPoint Sunusu</vt:lpstr>
      <vt:lpstr>PowerPoint Sunusu</vt:lpstr>
      <vt:lpstr>PowerPoint Sunusu</vt:lpstr>
      <vt:lpstr>PowerPoint Sunusu</vt:lpstr>
      <vt:lpstr> Türkiye’nin bölge ülkeleri ile PAAMK kapsamında kümülasyon imkanı bulunmaktadır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Cüneyt SAÇAKLI</dc:creator>
  <cp:lastModifiedBy>Cüneyit Saçaklı</cp:lastModifiedBy>
  <cp:revision>230</cp:revision>
  <cp:lastPrinted>2018-03-22T10:51:26Z</cp:lastPrinted>
  <dcterms:created xsi:type="dcterms:W3CDTF">2013-02-25T13:23:13Z</dcterms:created>
  <dcterms:modified xsi:type="dcterms:W3CDTF">2020-06-19T11:27:22Z</dcterms:modified>
</cp:coreProperties>
</file>